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sldIdLst>
    <p:sldId id="261" r:id="rId5"/>
    <p:sldId id="723" r:id="rId6"/>
    <p:sldId id="281" r:id="rId7"/>
    <p:sldId id="287" r:id="rId8"/>
    <p:sldId id="721" r:id="rId9"/>
    <p:sldId id="1092" r:id="rId10"/>
    <p:sldId id="751" r:id="rId11"/>
    <p:sldId id="1095" r:id="rId12"/>
    <p:sldId id="1096" r:id="rId13"/>
    <p:sldId id="737" r:id="rId14"/>
    <p:sldId id="1038" r:id="rId15"/>
    <p:sldId id="1043" r:id="rId16"/>
    <p:sldId id="738" r:id="rId17"/>
    <p:sldId id="328" r:id="rId18"/>
    <p:sldId id="731" r:id="rId19"/>
    <p:sldId id="720" r:id="rId20"/>
    <p:sldId id="718" r:id="rId21"/>
    <p:sldId id="717" r:id="rId22"/>
    <p:sldId id="1097" r:id="rId23"/>
    <p:sldId id="1106" r:id="rId24"/>
    <p:sldId id="1071" r:id="rId25"/>
    <p:sldId id="1072" r:id="rId26"/>
    <p:sldId id="1073" r:id="rId27"/>
    <p:sldId id="1082" r:id="rId28"/>
    <p:sldId id="1083" r:id="rId29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A1082CF-44E3-414D-B719-E5C452904E00}">
          <p14:sldIdLst>
            <p14:sldId id="261"/>
            <p14:sldId id="723"/>
            <p14:sldId id="281"/>
            <p14:sldId id="287"/>
            <p14:sldId id="721"/>
            <p14:sldId id="1092"/>
            <p14:sldId id="751"/>
            <p14:sldId id="1095"/>
            <p14:sldId id="1096"/>
            <p14:sldId id="737"/>
            <p14:sldId id="1038"/>
            <p14:sldId id="1043"/>
            <p14:sldId id="738"/>
            <p14:sldId id="328"/>
            <p14:sldId id="731"/>
            <p14:sldId id="720"/>
            <p14:sldId id="718"/>
            <p14:sldId id="717"/>
            <p14:sldId id="1097"/>
            <p14:sldId id="1106"/>
            <p14:sldId id="1071"/>
            <p14:sldId id="1072"/>
            <p14:sldId id="1073"/>
            <p14:sldId id="1082"/>
            <p14:sldId id="10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E20"/>
    <a:srgbClr val="CFD6EA"/>
    <a:srgbClr val="8DC94D"/>
    <a:srgbClr val="E5E5E5"/>
    <a:srgbClr val="F7A000"/>
    <a:srgbClr val="E9ECF6"/>
    <a:srgbClr val="0D7CBF"/>
    <a:srgbClr val="FFE500"/>
    <a:srgbClr val="FFBE0B"/>
    <a:srgbClr val="8FE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17D25B8-3807-5353-55DE-0ED3A1DBBB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BDD073A-D9A8-01EA-0F11-FA3B5B1496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BD76F0-9354-45EC-8D7A-0E0C7E590903}" type="datetimeFigureOut">
              <a:rPr lang="cs-CZ"/>
              <a:pPr>
                <a:defRPr/>
              </a:pPr>
              <a:t>04.12.2025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308EB07C-B34C-2494-BAEE-29ACDCD840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1FE1A232-42B8-5F4B-001C-0ECCFABCE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Po kliknutí můžete upravovat styly textu v předloze.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7C0E38-F169-5DCB-EA7B-F33BEC30C9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12E039-9AD9-AAA6-2D16-3FF9E03FC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73653-FD5D-47B0-9CD9-6B6DD881A9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73653-FD5D-47B0-9CD9-6B6DD881A931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95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DD75F-E45A-2996-4E2A-0D8DCF74C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1D2FB7A-A6E3-4823-A903-929ABDD08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61DB766-9639-3E4A-7A9C-AED8F801B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928065-B1B8-3D86-047F-0EBF36323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73653-FD5D-47B0-9CD9-6B6DD881A931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64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67499-0E11-44EF-B0FD-09614E23728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99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Odvětví, agentura práce, zahraniční kapitál, kolektivní smlouva, počet odborových organizací, forma hospodářské a finanční kontroly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73653-FD5D-47B0-9CD9-6B6DD881A931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84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73653-FD5D-47B0-9CD9-6B6DD881A931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10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73653-FD5D-47B0-9CD9-6B6DD881A931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876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73653-FD5D-47B0-9CD9-6B6DD881A931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78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127757FA-BA09-9A0E-EEA8-A64141E5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B8DB-5337-4C4F-B0F6-14086849247C}" type="datetimeFigureOut">
              <a:rPr lang="cs-CZ"/>
              <a:pPr>
                <a:defRPr/>
              </a:pPr>
              <a:t>04.12.2025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663B52F7-2EE8-6F45-9BC3-2B742F5A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C99A2C67-34AD-FEF1-8765-F777B824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5764-D0DF-4CA4-935A-76D60F5E43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58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BB8AC9BD-4D1F-74A7-63E1-E19F1253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0C39-65CA-4A9D-BE70-681B97A73779}" type="datetimeFigureOut">
              <a:rPr lang="cs-CZ"/>
              <a:pPr>
                <a:defRPr/>
              </a:pPr>
              <a:t>04.12.2025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A829375-70E6-2AC5-AA2B-FE7F9AD4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BA64AF7-5A8F-5296-6B47-FA97D9B8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3A2F-EB23-483D-8B0E-74803B6BCC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91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DE9AD4-C66C-8DD4-F42D-9460A4A0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2D4F-6DD1-45C6-B60C-743B1393D589}" type="datetimeFigureOut">
              <a:rPr lang="cs-CZ"/>
              <a:pPr>
                <a:defRPr/>
              </a:pPr>
              <a:t>04.12.2025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7A4AA3-1921-6A63-6D16-6C0D0BA4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11B895-ED31-A61C-FB2E-2D216525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3484-C003-4D84-8456-9084AF695D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060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481276-C3C7-4F80-7260-D2E631F2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605E-911A-4040-8E37-C11A90FA2D0C}" type="datetimeFigureOut">
              <a:rPr lang="cs-CZ"/>
              <a:pPr>
                <a:defRPr/>
              </a:pPr>
              <a:t>04.12.2025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5C7BA5-C643-6635-003E-94C0C7FD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ED9B55-2664-A771-2162-02E61E8F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662E-95B1-479B-AC1A-A0F90468BC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59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McK Title Elements" hidden="1"/>
          <p:cNvGrpSpPr>
            <a:grpSpLocks/>
          </p:cNvGrpSpPr>
          <p:nvPr/>
        </p:nvGrpSpPr>
        <p:grpSpPr bwMode="auto">
          <a:xfrm>
            <a:off x="3818506" y="2183416"/>
            <a:ext cx="6840047" cy="4601696"/>
            <a:chOff x="1768" y="1348"/>
            <a:chExt cx="3167" cy="2841"/>
          </a:xfrm>
        </p:grpSpPr>
        <p:sp>
          <p:nvSpPr>
            <p:cNvPr id="13331" name="McK Confidential" hidden="1"/>
            <p:cNvSpPr txBox="1">
              <a:spLocks noChangeArrowheads="1"/>
            </p:cNvSpPr>
            <p:nvPr/>
          </p:nvSpPr>
          <p:spPr bwMode="auto">
            <a:xfrm>
              <a:off x="1768" y="1348"/>
              <a:ext cx="9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24F00"/>
                </a:buClr>
                <a:buFont typeface="Wingdings" pitchFamily="2" charset="2"/>
                <a:buNone/>
              </a:pPr>
              <a:r>
                <a:rPr lang="cs-CZ" sz="1428" i="1">
                  <a:solidFill>
                    <a:srgbClr val="000000"/>
                  </a:solidFill>
                  <a:latin typeface="Arial" pitchFamily="34" charset="0"/>
                </a:rPr>
                <a:t>DŮVĚRNÉ</a:t>
              </a:r>
            </a:p>
          </p:txBody>
        </p:sp>
        <p:sp>
          <p:nvSpPr>
            <p:cNvPr id="13332" name="McK Document" hidden="1"/>
            <p:cNvSpPr txBox="1">
              <a:spLocks noChangeArrowheads="1"/>
            </p:cNvSpPr>
            <p:nvPr/>
          </p:nvSpPr>
          <p:spPr bwMode="auto">
            <a:xfrm>
              <a:off x="1768" y="3045"/>
              <a:ext cx="316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24F00"/>
                </a:buClr>
                <a:buFont typeface="Wingdings" pitchFamily="2" charset="2"/>
                <a:buNone/>
              </a:pPr>
              <a:r>
                <a:rPr lang="cs-CZ" sz="1428" i="1">
                  <a:solidFill>
                    <a:srgbClr val="000000"/>
                  </a:solidFill>
                  <a:latin typeface="Arial" pitchFamily="34" charset="0"/>
                </a:rPr>
                <a:t>Dokument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/>
          </p:nvSpPr>
          <p:spPr bwMode="auto">
            <a:xfrm>
              <a:off x="1768" y="3216"/>
              <a:ext cx="316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24F00"/>
                </a:buClr>
                <a:buFont typeface="Wingdings" pitchFamily="2" charset="2"/>
                <a:buNone/>
              </a:pPr>
              <a:r>
                <a:rPr lang="cs-CZ" sz="1428" i="1">
                  <a:solidFill>
                    <a:srgbClr val="000000"/>
                  </a:solidFill>
                  <a:latin typeface="Arial" pitchFamily="34" charset="0"/>
                </a:rPr>
                <a:t>Datum</a:t>
              </a:r>
            </a:p>
          </p:txBody>
        </p:sp>
        <p:sp>
          <p:nvSpPr>
            <p:cNvPr id="13334" name="McK Disclaimer" hidden="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768" y="3847"/>
              <a:ext cx="2303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algn="ctr" defTabSz="8048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24F00"/>
                </a:buClr>
                <a:buFont typeface="Wingdings" pitchFamily="2" charset="2"/>
                <a:buNone/>
              </a:pP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This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report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is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solely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for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the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use of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client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personnel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.  No part of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it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may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be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circulated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,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quoted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,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or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reproduced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for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distribution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outside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the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client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organization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without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prior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written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approval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from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McKinsey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&amp;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Company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.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This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material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was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used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by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McKinsey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&amp;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Company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during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an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oral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presentation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;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it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is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not a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complete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record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of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the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900" i="1" err="1">
                  <a:solidFill>
                    <a:srgbClr val="000000"/>
                  </a:solidFill>
                  <a:latin typeface="Arial" pitchFamily="34" charset="0"/>
                </a:rPr>
                <a:t>discussion</a:t>
              </a:r>
              <a:r>
                <a:rPr lang="cs-CZ" sz="900" i="1">
                  <a:solidFill>
                    <a:srgbClr val="000000"/>
                  </a:solidFill>
                  <a:latin typeface="Arial" pitchFamily="34" charset="0"/>
                </a:rPr>
                <a:t>.</a:t>
              </a:r>
            </a:p>
          </p:txBody>
        </p:sp>
      </p:grpSp>
      <p:sp>
        <p:nvSpPr>
          <p:cNvPr id="13343" name="Working Draft Text" hidden="1"/>
          <p:cNvSpPr>
            <a:spLocks noChangeArrowheads="1"/>
          </p:cNvSpPr>
          <p:nvPr/>
        </p:nvSpPr>
        <p:spPr bwMode="auto">
          <a:xfrm>
            <a:off x="570184" y="349865"/>
            <a:ext cx="4146792" cy="2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953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24F00"/>
              </a:buClr>
              <a:buSzPct val="120000"/>
              <a:buFont typeface="Wingdings" pitchFamily="2" charset="2"/>
              <a:buNone/>
            </a:pPr>
            <a:r>
              <a:rPr lang="cs-CZ" sz="1428" b="1" i="1">
                <a:solidFill>
                  <a:srgbClr val="FFFFFF"/>
                </a:solidFill>
                <a:latin typeface="Arial" pitchFamily="34" charset="0"/>
              </a:rPr>
              <a:t>Working Draft    </a:t>
            </a:r>
          </a:p>
        </p:txBody>
      </p:sp>
      <p:sp>
        <p:nvSpPr>
          <p:cNvPr id="13344" name="Working Draft" hidden="1"/>
          <p:cNvSpPr txBox="1">
            <a:spLocks noChangeArrowheads="1"/>
          </p:cNvSpPr>
          <p:nvPr/>
        </p:nvSpPr>
        <p:spPr bwMode="auto">
          <a:xfrm>
            <a:off x="1330115" y="594448"/>
            <a:ext cx="45880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24F00"/>
              </a:buClr>
              <a:buFont typeface="Wingdings" pitchFamily="2" charset="2"/>
              <a:buNone/>
            </a:pPr>
            <a:r>
              <a:rPr lang="en-US" sz="1200" i="1">
                <a:solidFill>
                  <a:srgbClr val="000000"/>
                </a:solidFill>
                <a:latin typeface="Arial" pitchFamily="34" charset="0"/>
              </a:rPr>
              <a:t>Last Modified 10/4/2004 4:39:06 PM Central Europe Standard Time</a:t>
            </a:r>
            <a:endParaRPr lang="cs-CZ" sz="12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45" name="Printed" hidden="1"/>
          <p:cNvSpPr txBox="1">
            <a:spLocks noChangeArrowheads="1"/>
          </p:cNvSpPr>
          <p:nvPr/>
        </p:nvSpPr>
        <p:spPr bwMode="auto">
          <a:xfrm>
            <a:off x="1268518" y="816352"/>
            <a:ext cx="42294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24F00"/>
              </a:buClr>
              <a:buFont typeface="Wingdings" pitchFamily="2" charset="2"/>
              <a:buNone/>
            </a:pPr>
            <a:r>
              <a:rPr lang="cs-CZ" sz="1200" i="1">
                <a:solidFill>
                  <a:srgbClr val="000000"/>
                </a:solidFill>
                <a:latin typeface="Arial" pitchFamily="34" charset="0"/>
              </a:rPr>
              <a:t>Printed 10/4/2004 11:36:40 AM Central Europe Standard Time</a:t>
            </a:r>
          </a:p>
        </p:txBody>
      </p:sp>
      <p:sp>
        <p:nvSpPr>
          <p:cNvPr id="4" name="DocumentMarking.CMark">
            <a:extLst>
              <a:ext uri="{FF2B5EF4-FFF2-40B4-BE49-F238E27FC236}">
                <a16:creationId xmlns:a16="http://schemas.microsoft.com/office/drawing/2014/main" id="{A4B41CCC-ED52-44D2-858B-46E4020CD7E9}"/>
              </a:ext>
            </a:extLst>
          </p:cNvPr>
          <p:cNvSpPr txBox="1"/>
          <p:nvPr userDrawn="1"/>
        </p:nvSpPr>
        <p:spPr>
          <a:xfrm>
            <a:off x="5858934" y="6537960"/>
            <a:ext cx="474133" cy="3200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algn="l" defTabSz="914400" rtl="0" eaLnBrk="1" latinLnBrk="0" hangingPunct="1">
              <a:buFontTx/>
              <a:buNone/>
              <a:tabLst>
                <a:tab pos="1080000" algn="l"/>
              </a:tabLst>
            </a:pPr>
            <a:r>
              <a:rPr lang="cs-CZ" sz="900" i="1">
                <a:solidFill>
                  <a:srgbClr val="000000"/>
                </a:solidFill>
                <a:latin typeface="Arial" panose="020B0604020202020204" pitchFamily="34" charset="0"/>
              </a:rPr>
              <a:t>Interní</a:t>
            </a:r>
          </a:p>
          <a:p>
            <a:pPr marL="0" algn="l" defTabSz="914400" rtl="0" eaLnBrk="1" latinLnBrk="0" hangingPunct="1">
              <a:buFontTx/>
              <a:buNone/>
              <a:tabLst>
                <a:tab pos="1080000" algn="l"/>
              </a:tabLst>
            </a:pPr>
            <a:endParaRPr lang="cs-CZ" sz="600" i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algn="l" defTabSz="914400" rtl="0" eaLnBrk="1" latinLnBrk="0" hangingPunct="1">
              <a:buFontTx/>
              <a:buNone/>
              <a:tabLst>
                <a:tab pos="1080000" algn="l"/>
              </a:tabLst>
            </a:pPr>
            <a:r>
              <a:rPr lang="cs-CZ" sz="600" i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469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662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umění, látka, design, křivka&#10;&#10;Popis byl vytvořen automaticky">
            <a:extLst>
              <a:ext uri="{FF2B5EF4-FFF2-40B4-BE49-F238E27FC236}">
                <a16:creationId xmlns:a16="http://schemas.microsoft.com/office/drawing/2014/main" id="{473FC552-AA2E-D786-C71E-EFC966CA5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6"/>
          <a:stretch/>
        </p:blipFill>
        <p:spPr>
          <a:xfrm rot="5400000">
            <a:off x="4565275" y="-763770"/>
            <a:ext cx="3051558" cy="12191983"/>
          </a:xfrm>
          <a:prstGeom prst="rect">
            <a:avLst/>
          </a:prstGeom>
        </p:spPr>
      </p:pic>
      <p:pic>
        <p:nvPicPr>
          <p:cNvPr id="10" name="Obrázek 9" descr="Obsah obrázku umění, látka, design, křivka&#10;&#10;Popis byl vytvořen automaticky">
            <a:extLst>
              <a:ext uri="{FF2B5EF4-FFF2-40B4-BE49-F238E27FC236}">
                <a16:creationId xmlns:a16="http://schemas.microsoft.com/office/drawing/2014/main" id="{2DA31B92-2E47-BE7C-2AB6-38D1E39EC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r="36504"/>
          <a:stretch/>
        </p:blipFill>
        <p:spPr>
          <a:xfrm rot="5400000">
            <a:off x="4183894" y="-4188200"/>
            <a:ext cx="3824175" cy="1219200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B3A2732-DDE7-413D-96EE-53B443EA34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03" y="3111899"/>
            <a:ext cx="3280613" cy="316518"/>
          </a:xfrm>
          <a:prstGeom prst="rect">
            <a:avLst/>
          </a:prstGeom>
        </p:spPr>
      </p:pic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-18" y="4255123"/>
            <a:ext cx="12192000" cy="8524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 prezentace – Úroveň 1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244911" y="6467475"/>
            <a:ext cx="3552732" cy="3822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Jméno Příjmení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BE8244CC-717D-22BB-9A3B-CD66BB29D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66842" y="6416247"/>
            <a:ext cx="1080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562F0-C25A-468D-BE0E-16C5A4B243F8}" type="datetime1">
              <a:rPr lang="cs-CZ" smtClean="0"/>
              <a:pPr/>
              <a:t>04.12.2025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472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umění, látka, design, křivka&#10;&#10;Popis byl vytvořen automaticky">
            <a:extLst>
              <a:ext uri="{FF2B5EF4-FFF2-40B4-BE49-F238E27FC236}">
                <a16:creationId xmlns:a16="http://schemas.microsoft.com/office/drawing/2014/main" id="{3C34A1F8-C2AC-D536-8B79-A116048AD1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-61" r="62167" b="63"/>
          <a:stretch/>
        </p:blipFill>
        <p:spPr>
          <a:xfrm rot="5400000">
            <a:off x="5621511" y="-5614929"/>
            <a:ext cx="962143" cy="1219200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5441D56-BEA7-45B0-BE21-0748A4874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2" y="210064"/>
            <a:ext cx="604112" cy="604112"/>
          </a:xfrm>
          <a:prstGeom prst="rect">
            <a:avLst/>
          </a:prstGeom>
        </p:spPr>
      </p:pic>
      <p:sp>
        <p:nvSpPr>
          <p:cNvPr id="10" name="Zástupný symbol pro číslo snímku 6">
            <a:extLst>
              <a:ext uri="{FF2B5EF4-FFF2-40B4-BE49-F238E27FC236}">
                <a16:creationId xmlns:a16="http://schemas.microsoft.com/office/drawing/2014/main" id="{CE46412E-D1B6-4B3D-A672-3AB5262412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267950" y="6488100"/>
            <a:ext cx="1620000" cy="36000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el"/>
              </a:defRPr>
            </a:lvl1pPr>
          </a:lstStyle>
          <a:p>
            <a:pPr>
              <a:defRPr/>
            </a:pPr>
            <a:fld id="{62A4246F-71DD-4E6A-920A-5486126E0B6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C6F1A6-78D4-867D-13F7-163BA2E6B9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000" y="1196750"/>
            <a:ext cx="11563950" cy="68992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00000"/>
              </a:buClr>
              <a:buFont typeface="Wingdings" panose="05000000000000000000" pitchFamily="2" charset="2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latin typeface="Ariel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latin typeface="Ariel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latin typeface="Ariel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latin typeface="Ariel"/>
              </a:defRPr>
            </a:lvl5pPr>
          </a:lstStyle>
          <a:p>
            <a:pPr lvl="0"/>
            <a:r>
              <a:rPr lang="cs-CZ"/>
              <a:t>Po kliknutí můžete upravovat styly textu v předloze. Arial </a:t>
            </a:r>
            <a:r>
              <a:rPr lang="en-US"/>
              <a:t>32</a:t>
            </a:r>
            <a:r>
              <a:rPr lang="cs-CZ"/>
              <a:t>b</a:t>
            </a:r>
          </a:p>
        </p:txBody>
      </p:sp>
      <p:sp>
        <p:nvSpPr>
          <p:cNvPr id="2" name="Zástupný text 3">
            <a:extLst>
              <a:ext uri="{FF2B5EF4-FFF2-40B4-BE49-F238E27FC236}">
                <a16:creationId xmlns:a16="http://schemas.microsoft.com/office/drawing/2014/main" id="{F5B1BCF0-BF19-3631-5C43-AAC5F3E112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92" y="1992046"/>
            <a:ext cx="11444658" cy="439009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 Arial 28b</a:t>
            </a:r>
          </a:p>
          <a:p>
            <a:pPr lvl="1"/>
            <a:r>
              <a:rPr lang="cs-CZ"/>
              <a:t>Druhá úroveň. Arial 24b</a:t>
            </a:r>
          </a:p>
          <a:p>
            <a:pPr lvl="2"/>
            <a:r>
              <a:rPr lang="cs-CZ"/>
              <a:t>Třetí úroveň. Arial 20b</a:t>
            </a:r>
          </a:p>
          <a:p>
            <a:pPr lvl="3"/>
            <a:r>
              <a:rPr lang="cs-CZ"/>
              <a:t>Čtvrtá úroveň. Arial 18b</a:t>
            </a:r>
          </a:p>
          <a:p>
            <a:pPr lvl="4"/>
            <a:r>
              <a:rPr lang="cs-CZ"/>
              <a:t>Pátá úroveň. Arial 14b</a:t>
            </a:r>
          </a:p>
        </p:txBody>
      </p:sp>
    </p:spTree>
    <p:extLst>
      <p:ext uri="{BB962C8B-B14F-4D97-AF65-F5344CB8AC3E}">
        <p14:creationId xmlns:p14="http://schemas.microsoft.com/office/powerpoint/2010/main" val="1290469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7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umění, látka, design, křivka&#10;&#10;Popis byl vytvořen automaticky">
            <a:extLst>
              <a:ext uri="{FF2B5EF4-FFF2-40B4-BE49-F238E27FC236}">
                <a16:creationId xmlns:a16="http://schemas.microsoft.com/office/drawing/2014/main" id="{68502C7C-9AF7-1F6A-BADE-32CAB83AE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2" r="4917"/>
          <a:stretch/>
        </p:blipFill>
        <p:spPr>
          <a:xfrm rot="5400000">
            <a:off x="2666999" y="-2667000"/>
            <a:ext cx="6857999" cy="1219200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5441D56-BEA7-45B0-BE21-0748A48749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58" y="3390109"/>
            <a:ext cx="767083" cy="767083"/>
          </a:xfrm>
          <a:prstGeom prst="rect">
            <a:avLst/>
          </a:prstGeom>
        </p:spPr>
      </p:pic>
      <p:sp>
        <p:nvSpPr>
          <p:cNvPr id="2" name="Zástupný symbol pro text 6">
            <a:extLst>
              <a:ext uri="{FF2B5EF4-FFF2-40B4-BE49-F238E27FC236}">
                <a16:creationId xmlns:a16="http://schemas.microsoft.com/office/drawing/2014/main" id="{8AD8C9D2-C534-EC2D-8BBE-848A222108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946074"/>
            <a:ext cx="12192000" cy="894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 Arial 28b</a:t>
            </a:r>
          </a:p>
        </p:txBody>
      </p:sp>
    </p:spTree>
    <p:extLst>
      <p:ext uri="{BB962C8B-B14F-4D97-AF65-F5344CB8AC3E}">
        <p14:creationId xmlns:p14="http://schemas.microsoft.com/office/powerpoint/2010/main" val="13791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CF61A2-D4DA-46C2-94E2-82F823D3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04.12.2025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C39A5D-5B7C-4899-B3EC-17C1FBB3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8F01D5-F573-46A7-98BC-AB244F41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C376EB06-54CB-9B8D-BB97-B191FACE26F9}"/>
              </a:ext>
            </a:extLst>
          </p:cNvPr>
          <p:cNvSpPr/>
          <p:nvPr userDrawn="1"/>
        </p:nvSpPr>
        <p:spPr>
          <a:xfrm>
            <a:off x="731837" y="579618"/>
            <a:ext cx="6623640" cy="68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cs-CZ" sz="3600" b="1" strike="noStrike" spc="-1">
              <a:solidFill>
                <a:srgbClr val="0F0888"/>
              </a:solidFill>
              <a:uFill>
                <a:solidFill>
                  <a:srgbClr val="FFFFFF"/>
                </a:solidFill>
              </a:uFill>
              <a:latin typeface="Helvetica" pitchFamily="2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6EF1D72-9BC8-6B62-5F8F-EC8ACA3CEC09}"/>
              </a:ext>
            </a:extLst>
          </p:cNvPr>
          <p:cNvCxnSpPr>
            <a:cxnSpLocks/>
          </p:cNvCxnSpPr>
          <p:nvPr userDrawn="1"/>
        </p:nvCxnSpPr>
        <p:spPr>
          <a:xfrm>
            <a:off x="731838" y="6336406"/>
            <a:ext cx="9942579" cy="0"/>
          </a:xfrm>
          <a:prstGeom prst="line">
            <a:avLst/>
          </a:prstGeom>
          <a:ln w="12700">
            <a:solidFill>
              <a:srgbClr val="0F0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 descr="Obsah obrázku kruh, symbol, log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B1DCEBB1-7CE8-DC28-5403-790ACB7E5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611" y="5618216"/>
            <a:ext cx="932004" cy="9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9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844D5E92-3DD9-BF22-FA29-5CA73B99E49E}"/>
              </a:ext>
            </a:extLst>
          </p:cNvPr>
          <p:cNvSpPr>
            <a:spLocks/>
          </p:cNvSpPr>
          <p:nvPr userDrawn="1"/>
        </p:nvSpPr>
        <p:spPr>
          <a:xfrm>
            <a:off x="0" y="-7829"/>
            <a:ext cx="12192000" cy="6873658"/>
          </a:xfrm>
          <a:prstGeom prst="rect">
            <a:avLst/>
          </a:prstGeom>
          <a:gradFill flip="none" rotWithShape="1">
            <a:gsLst>
              <a:gs pos="0">
                <a:srgbClr val="5752AB">
                  <a:alpha val="92000"/>
                </a:srgbClr>
              </a:gs>
              <a:gs pos="22000">
                <a:srgbClr val="5752AB">
                  <a:alpha val="87000"/>
                </a:srgbClr>
              </a:gs>
              <a:gs pos="85000">
                <a:srgbClr val="14008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BE50C8-D27B-49C7-A6AA-49AAFB1E9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376" y="2966702"/>
            <a:ext cx="8365247" cy="177295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s-CZ"/>
              <a:t>Děkujeme </a:t>
            </a:r>
            <a:br>
              <a:rPr lang="cs-CZ"/>
            </a:br>
            <a:r>
              <a:rPr lang="cs-CZ"/>
              <a:t>za pozornost!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76732C-99D7-4506-91F4-8FB727C8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E076-5DCF-495C-9737-A4562D9C6637}" type="datetimeFigureOut">
              <a:rPr lang="cs-CZ" smtClean="0"/>
              <a:t>04.12.2025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9B2777-41B5-4771-9AD8-1B664644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E80262-CB80-4B48-9ED3-62C744E9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4170-DC4D-4E87-BD58-65737E666FC6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FA500D2-A0C2-CF9D-93F6-A8247C4574F5}"/>
              </a:ext>
            </a:extLst>
          </p:cNvPr>
          <p:cNvCxnSpPr>
            <a:cxnSpLocks/>
          </p:cNvCxnSpPr>
          <p:nvPr userDrawn="1"/>
        </p:nvCxnSpPr>
        <p:spPr>
          <a:xfrm flipH="1">
            <a:off x="1913376" y="4739657"/>
            <a:ext cx="4534619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Obsah obrázku text, Písmo, symbol, kruh&#10;&#10;Obsah vygenerovaný umělou inteligencí může být nesprávný.">
            <a:extLst>
              <a:ext uri="{FF2B5EF4-FFF2-40B4-BE49-F238E27FC236}">
                <a16:creationId xmlns:a16="http://schemas.microsoft.com/office/drawing/2014/main" id="{E05398F9-CA31-F89C-F506-47673F5E4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5" y="740706"/>
            <a:ext cx="2857006" cy="28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47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448006" y="6431805"/>
            <a:ext cx="7011848" cy="17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altLang="cs-CZ" sz="1088" b="1">
                <a:solidFill>
                  <a:srgbClr val="0071BC"/>
                </a:solidFill>
                <a:latin typeface="Arial" charset="0"/>
              </a:rPr>
              <a:t>ČESKÝ STATISTICKÝ ÚŘAD  |  Na padesátém 81, 100 82 Praha 10  |  www.czso.cz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364" y="1045331"/>
            <a:ext cx="4269735" cy="83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3427269" y="4571237"/>
            <a:ext cx="8003800" cy="652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265" b="1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/>
          </p:nvPr>
        </p:nvSpPr>
        <p:spPr>
          <a:xfrm>
            <a:off x="3427269" y="2416225"/>
            <a:ext cx="8003800" cy="1959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4082" b="1" cap="all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4082" b="1">
                <a:latin typeface="Arial" pitchFamily="34" charset="0"/>
                <a:cs typeface="Arial" pitchFamily="34" charset="0"/>
              </a:defRPr>
            </a:lvl2pPr>
            <a:lvl3pPr>
              <a:defRPr sz="4082" b="1">
                <a:latin typeface="Arial" pitchFamily="34" charset="0"/>
                <a:cs typeface="Arial" pitchFamily="34" charset="0"/>
              </a:defRPr>
            </a:lvl3pPr>
            <a:lvl4pPr>
              <a:defRPr sz="4082" b="1">
                <a:latin typeface="Arial" pitchFamily="34" charset="0"/>
                <a:cs typeface="Arial" pitchFamily="34" charset="0"/>
              </a:defRPr>
            </a:lvl4pPr>
            <a:lvl5pPr>
              <a:defRPr sz="4082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3427269" y="5322226"/>
            <a:ext cx="8003800" cy="65276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4599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14" b="0" i="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7537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01C57F-60C1-120B-86E4-F8B51BBA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4EEE-9600-4729-90D2-85E3548A1C7F}" type="datetimeFigureOut">
              <a:rPr lang="cs-CZ"/>
              <a:pPr>
                <a:defRPr/>
              </a:pPr>
              <a:t>04.12.2025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A3853-39BD-C8ED-F28F-9551B493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849694-B088-D3DD-1B5A-06616A02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D8813-8F4F-4B73-BBE3-54BC28CF1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774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24" y="6343974"/>
            <a:ext cx="1026256" cy="2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0657141" y="6431805"/>
            <a:ext cx="814489" cy="17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5570BDE0-E36B-4583-81C3-0C1637A1EAA7}" type="slidenum">
              <a:rPr lang="cs-CZ" altLang="cs-CZ" sz="1088" b="1">
                <a:solidFill>
                  <a:srgbClr val="0071BC"/>
                </a:solidFill>
                <a:latin typeface="Arial" charset="0"/>
              </a:rPr>
              <a:pPr algn="r"/>
              <a:t>‹#›</a:t>
            </a:fld>
            <a:endParaRPr lang="cs-CZ" altLang="cs-CZ" sz="1088" b="1">
              <a:solidFill>
                <a:srgbClr val="0071BC"/>
              </a:solidFill>
              <a:latin typeface="Arial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964681" y="407301"/>
            <a:ext cx="10506986" cy="8815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721" b="1" kern="1200" cap="none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964681" y="1469326"/>
            <a:ext cx="10506986" cy="47018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45990" rtl="0" eaLnBrk="1" fontAlgn="base" latinLnBrk="0" hangingPunct="1">
              <a:lnSpc>
                <a:spcPts val="3084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77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  <a:lvl2pPr marL="472997" indent="0">
              <a:lnSpc>
                <a:spcPts val="3084"/>
              </a:lnSpc>
              <a:buNone/>
              <a:defRPr sz="254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45992" indent="0">
              <a:lnSpc>
                <a:spcPts val="3084"/>
              </a:lnSpc>
              <a:buNone/>
              <a:defRPr sz="254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418988" indent="0">
              <a:lnSpc>
                <a:spcPts val="3084"/>
              </a:lnSpc>
              <a:buNone/>
              <a:defRPr sz="254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91984" indent="0">
              <a:lnSpc>
                <a:spcPts val="3084"/>
              </a:lnSpc>
              <a:buNone/>
              <a:defRPr sz="254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8975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7"/>
          <p:cNvSpPr txBox="1">
            <a:spLocks noChangeArrowheads="1"/>
          </p:cNvSpPr>
          <p:nvPr/>
        </p:nvSpPr>
        <p:spPr bwMode="auto">
          <a:xfrm>
            <a:off x="3448006" y="6431805"/>
            <a:ext cx="7011848" cy="17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altLang="cs-CZ" sz="1088" b="1">
                <a:solidFill>
                  <a:srgbClr val="0071BC"/>
                </a:solidFill>
                <a:latin typeface="Arial" charset="0"/>
              </a:rPr>
              <a:t>ČESKÝ STATISTICKÝ ÚŘAD  |  Na padesátém 81, 100 82 Praha 10  |  www.czso.cz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364" y="1045331"/>
            <a:ext cx="4269735" cy="83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3427269" y="3591685"/>
            <a:ext cx="8003800" cy="13060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900" b="1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1440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112C50-2A31-BDB2-914D-0D8C021B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3088-7CAA-44E6-9D81-2507AE5FB9CF}" type="datetimeFigureOut">
              <a:rPr lang="cs-CZ"/>
              <a:pPr>
                <a:defRPr/>
              </a:pPr>
              <a:t>04.12.2025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07FA40-3443-0917-23EF-696FB577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013EBB-DFEC-0849-F7AE-6C3F60D5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3D36F-7ABE-4E5D-8571-106D8814EC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16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BDBA69-408D-2C11-D2F8-BE8294BF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1BA5-8794-4204-841A-AE8A1244456E}" type="datetimeFigureOut">
              <a:rPr lang="cs-CZ"/>
              <a:pPr>
                <a:defRPr/>
              </a:pPr>
              <a:t>04.12.2025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636824-7F4E-3330-7D3D-09A559CD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F87167-FD62-7C4A-BA50-81110A4F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2630-B257-4F90-A6CD-C1D264E864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60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92B53FB-BCC8-7700-C0EC-903D1893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E78A8-62E3-46D7-BB4B-741FCB832413}" type="datetimeFigureOut">
              <a:rPr lang="cs-CZ"/>
              <a:pPr>
                <a:defRPr/>
              </a:pPr>
              <a:t>04.12.2025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EC1A4D4-4EAF-99EE-E853-CF9F4422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3FEAAEC-2650-EAD5-53DC-965DDA87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F066-5FA2-4A98-8538-E1F0027303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89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754578E6-78F5-6CCB-B779-83354A71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DDBE1-666B-4D6F-85EF-FBF29C009522}" type="datetimeFigureOut">
              <a:rPr lang="cs-CZ"/>
              <a:pPr>
                <a:defRPr/>
              </a:pPr>
              <a:t>04.12.2025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57180613-4A30-1C55-5F5C-297134D6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46C246D1-B5AF-0FF4-D483-5257B9B6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9417-F9FB-4DB1-AB8E-AED2503F51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49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070ECDEE-8EEE-E687-A9F3-B9C491B7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A2F17-DA28-4BFE-A6AE-B90F24B1B6F9}" type="datetimeFigureOut">
              <a:rPr lang="cs-CZ"/>
              <a:pPr>
                <a:defRPr/>
              </a:pPr>
              <a:t>04.12.2025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7C09C900-C3B5-D6BD-C897-B806D140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D2BF0EC8-AB5E-140B-2076-CFD93DE6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94AF-B456-4347-AB0A-4C498C2268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38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127757FA-BA09-9A0E-EEA8-A64141E5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B8DB-5337-4C4F-B0F6-14086849247C}" type="datetimeFigureOut">
              <a:rPr lang="cs-CZ"/>
              <a:pPr>
                <a:defRPr/>
              </a:pPr>
              <a:t>04.12.2025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663B52F7-2EE8-6F45-9BC3-2B742F5A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C99A2C67-34AD-FEF1-8765-F777B824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5764-D0DF-4CA4-935A-76D60F5E43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58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5DEFB14-5A2A-DC14-ABE6-F21F0A3F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35736-5A53-48C6-80AA-9E4CA4D5C178}" type="datetimeFigureOut">
              <a:rPr lang="cs-CZ"/>
              <a:pPr>
                <a:defRPr/>
              </a:pPr>
              <a:t>04.12.2025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53EBED6-9D13-4B58-5336-8E4C5078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F96921D-681C-CCB1-8A74-EB327CE4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78C5-6018-4E99-93B3-E0C74473D7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74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>
            <a:extLst>
              <a:ext uri="{FF2B5EF4-FFF2-40B4-BE49-F238E27FC236}">
                <a16:creationId xmlns:a16="http://schemas.microsoft.com/office/drawing/2014/main" id="{8B8FB473-021A-C767-1C76-C556FFFF4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text 2">
            <a:extLst>
              <a:ext uri="{FF2B5EF4-FFF2-40B4-BE49-F238E27FC236}">
                <a16:creationId xmlns:a16="http://schemas.microsoft.com/office/drawing/2014/main" id="{F743BFB2-063C-73DB-BB01-638C4BEBD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47DF7D-CECD-778E-2FCF-6C4DDD5E2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871D0F-C5D4-4AB0-A0E4-1CED8B2C1605}" type="datetimeFigureOut">
              <a:rPr lang="cs-CZ"/>
              <a:pPr>
                <a:defRPr/>
              </a:pPr>
              <a:t>04.12.2025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40AE85-7E16-38BF-A526-41606E786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BE151A-727D-5F7D-62A6-E54ABA150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8A59CF-1298-4C86-B6C5-2E3C568A4C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81" r:id="rId3"/>
    <p:sldLayoutId id="2147483682" r:id="rId4"/>
    <p:sldLayoutId id="2147483652" r:id="rId5"/>
    <p:sldLayoutId id="2147483653" r:id="rId6"/>
    <p:sldLayoutId id="2147483654" r:id="rId7"/>
    <p:sldLayoutId id="2147483679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3" r:id="rId19"/>
    <p:sldLayoutId id="2147483684" r:id="rId20"/>
    <p:sldLayoutId id="2147483685" r:id="rId2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2.jpe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portal.cssz.cz/web/portal/-/tiskopisy/pszz" TargetMode="External"/><Relationship Id="rId13" Type="http://schemas.openxmlformats.org/officeDocument/2006/relationships/hyperlink" Target="https://eportal.cssz.cz/web/portal/-/tiskopisy/orezam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eportal.cssz.cz/web/portal/-/tiskopisy/onz_2022" TargetMode="External"/><Relationship Id="rId12" Type="http://schemas.openxmlformats.org/officeDocument/2006/relationships/hyperlink" Target="https://eportal.cssz.cz/web/portal/-/tiskopisy/preza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portal.cssz.cz/web/portal/-/tiskopisy/hoz_2021" TargetMode="External"/><Relationship Id="rId11" Type="http://schemas.openxmlformats.org/officeDocument/2006/relationships/hyperlink" Target="https://eportal.cssz.cz/web/portal/-/tiskopisy/pvpoj-2023" TargetMode="External"/><Relationship Id="rId5" Type="http://schemas.openxmlformats.org/officeDocument/2006/relationships/hyperlink" Target="https://eportal.cssz.cz/web/portal/-/tiskopisy/eldp-2012" TargetMode="External"/><Relationship Id="rId15" Type="http://schemas.openxmlformats.org/officeDocument/2006/relationships/hyperlink" Target="https://eportal.cssz.cz/web/portal/-/tiskopisy/nempri-2020" TargetMode="External"/><Relationship Id="rId10" Type="http://schemas.openxmlformats.org/officeDocument/2006/relationships/hyperlink" Target="https://eportal.cssz.cz/web/portal/-/tiskopisy/pv4nvl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s://eportal.cssz.cz/web/portal/-/tiskopisy/pos" TargetMode="External"/><Relationship Id="rId14" Type="http://schemas.openxmlformats.org/officeDocument/2006/relationships/hyperlink" Target="https://eportal.cssz.cz/web/portal/-/tiskopisy/nempri-2025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apl.czso.cz/pll/vykazy/pdfsoub?xid=2858&amp;xtyp=V" TargetMode="External"/><Relationship Id="rId3" Type="http://schemas.openxmlformats.org/officeDocument/2006/relationships/image" Target="../media/image40.jpeg"/><Relationship Id="rId7" Type="http://schemas.openxmlformats.org/officeDocument/2006/relationships/hyperlink" Target="https://apl.czso.cz/pll/vykazy/pdf113?xvyk=2927&amp;cd=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psv.cz/cms/documents/f31c3a59-ec42-4155-7e53-1922b4d2c6f0/ISPV%20V1-02-2025.xlsx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psv.cz/web/cz/-/informace-o-ukonceni-nebo-predcasnem-ukonceni-zamestnani-vyslani-k-plneni-ukolu-vyplyvajicich-z-uzavrene-smlouvy-nebo-vnitropodnikoveho-prevedeni-zame" TargetMode="External"/><Relationship Id="rId13" Type="http://schemas.openxmlformats.org/officeDocument/2006/relationships/hyperlink" Target="https://www.mpsv.cz/seznam-zamestnancu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www.mpsv.cz/web/cz/-/informace-o-nastupu-u-obcana-eu-ehp-a-svycarska-nebo-jeho-rodinneho-prislusnika-nebo-cizince-ktery-nepotrebuje-pracovni-opravneni-do-zamestnani-k-vysl" TargetMode="External"/><Relationship Id="rId12" Type="http://schemas.openxmlformats.org/officeDocument/2006/relationships/hyperlink" Target="https://www.mpsv.cz/web/cz/formulare#pro-zamestnavatele_aktivni-politika-zamestnanost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radprace.cz/web/cz/plneni-povinneho-podilu" TargetMode="External"/><Relationship Id="rId11" Type="http://schemas.openxmlformats.org/officeDocument/2006/relationships/hyperlink" Target="https://www.mpsv.cz/web/cz/-/prehled-o-cinnosti-agentury-prace-nahradni" TargetMode="External"/><Relationship Id="rId5" Type="http://schemas.openxmlformats.org/officeDocument/2006/relationships/hyperlink" Target="https://www.mpsv.cz/web/cz/-/rocni-zprava-o-cinnosti-zamestnavatele-uznaneho-na-chtp" TargetMode="External"/><Relationship Id="rId10" Type="http://schemas.openxmlformats.org/officeDocument/2006/relationships/hyperlink" Target="https://www.mpsv.cz/web/cz/-/sdeleni-zamestnavatele-nebo-pravnicke-nebo-fyzicke-osoby-o-nenastoupeni-ukonceni-predcasnem-ukonceni-zamestnani-vyslani-k-plneni-ukolu-vyplyvajicich-z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s://www.mpsv.cz/web/cz/-/sdeleni-zamestnavatele-o-nastupu-cizince-s-pracovnim-opravnenim-do-zamestnani-o-vyslani-k-plneni-ukolu-vyplyvajicich-z-uzavrene-smlouvy-nebo-o-vnitro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inancnisprava.cz/cs/dane/danove-tiskopisy#filtrovat-podle-dane" TargetMode="Externa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D045455-3183-F78F-8E4C-1A93EF11F01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Obrázek 2" descr="Obsah obrázku počítač, stůl, computer, oblečení&#10;&#10;Popis byl vytvořen automaticky">
            <a:extLst>
              <a:ext uri="{FF2B5EF4-FFF2-40B4-BE49-F238E27FC236}">
                <a16:creationId xmlns:a16="http://schemas.microsoft.com/office/drawing/2014/main" id="{26F966AF-5D71-39C2-8B0E-4CCA097EC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3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ovéPole 9">
            <a:extLst>
              <a:ext uri="{FF2B5EF4-FFF2-40B4-BE49-F238E27FC236}">
                <a16:creationId xmlns:a16="http://schemas.microsoft.com/office/drawing/2014/main" id="{439FB9AE-B0AC-D4A9-127C-0D24F912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4156075"/>
            <a:ext cx="35099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2200" dirty="0">
                <a:latin typeface="Montserrat Medium"/>
                <a:cs typeface="Arial"/>
              </a:rPr>
              <a:t>4. 12. 2025</a:t>
            </a:r>
            <a:endParaRPr lang="cs-CZ" altLang="cs-CZ" sz="2200" dirty="0"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76" name="TextovéPole 9">
            <a:extLst>
              <a:ext uri="{FF2B5EF4-FFF2-40B4-BE49-F238E27FC236}">
                <a16:creationId xmlns:a16="http://schemas.microsoft.com/office/drawing/2014/main" id="{212DF74A-4CD7-9CE4-C229-7FB089FAC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6234113"/>
            <a:ext cx="1997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500">
                <a:latin typeface="Montserrat ExtraBold" panose="00000900000000000000" pitchFamily="2" charset="0"/>
                <a:cs typeface="Arial" panose="020B0604020202020204" pitchFamily="34" charset="0"/>
              </a:rPr>
              <a:t>www.mpsv.cz</a:t>
            </a:r>
          </a:p>
        </p:txBody>
      </p:sp>
      <p:pic>
        <p:nvPicPr>
          <p:cNvPr id="3077" name="Obrázek 4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6E53190D-EF65-2ADB-7DAC-7F7783A22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047750"/>
            <a:ext cx="27828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ovéPole 8">
            <a:extLst>
              <a:ext uri="{FF2B5EF4-FFF2-40B4-BE49-F238E27FC236}">
                <a16:creationId xmlns:a16="http://schemas.microsoft.com/office/drawing/2014/main" id="{0ADBE3AE-A937-B0DB-E5FF-66469CC6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808038"/>
            <a:ext cx="6162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>
                <a:latin typeface="Montserrat ExtraBold"/>
                <a:cs typeface="Arial"/>
              </a:rPr>
              <a:t>Jednotné měsíční hlášení zaměstnavatelů: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3200">
                <a:latin typeface="Montserrat ExtraBold"/>
                <a:cs typeface="Arial"/>
              </a:rPr>
              <a:t>Úvod do problematiky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317A46B-D5C4-FBC6-00CF-60CEF1F84532}"/>
              </a:ext>
            </a:extLst>
          </p:cNvPr>
          <p:cNvSpPr/>
          <p:nvPr/>
        </p:nvSpPr>
        <p:spPr>
          <a:xfrm>
            <a:off x="5718175" y="914400"/>
            <a:ext cx="127000" cy="977900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53E25-4AE1-6686-F1D1-73E90E48B74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Obrázek 2" descr="Obsah obrázku bílé, černobílá&#10;&#10;Popis byl vytvořen automaticky">
            <a:extLst>
              <a:ext uri="{FF2B5EF4-FFF2-40B4-BE49-F238E27FC236}">
                <a16:creationId xmlns:a16="http://schemas.microsoft.com/office/drawing/2014/main" id="{E1A41673-0623-EA7F-E3D9-0CFDF7A46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666750"/>
            <a:ext cx="36385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FAA28C6F-AB6F-6034-2D67-39C9707E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2700" y="6348413"/>
            <a:ext cx="749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9AF523-D4BB-4E59-BF55-36FBC98292D3}" type="slidenum">
              <a:rPr lang="cs-CZ" altLang="cs-CZ" sz="1200">
                <a:solidFill>
                  <a:schemeClr val="bg1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12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A8CA25F7-B287-414A-9B48-8E2487B9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56" y="3011487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ovéPole 8">
            <a:extLst>
              <a:ext uri="{FF2B5EF4-FFF2-40B4-BE49-F238E27FC236}">
                <a16:creationId xmlns:a16="http://schemas.microsoft.com/office/drawing/2014/main" id="{30DE33D7-FBC5-4FC0-6102-DCC62D11E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144" y="2860675"/>
            <a:ext cx="87074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100" dirty="0">
                <a:latin typeface="Montserrat ExtraBold" panose="00000900000000000000" pitchFamily="2" charset="0"/>
                <a:cs typeface="Arial" panose="020B0604020202020204" pitchFamily="34" charset="0"/>
              </a:rPr>
              <a:t>Harmonogram zavádění JMHZ</a:t>
            </a:r>
          </a:p>
        </p:txBody>
      </p:sp>
      <p:pic>
        <p:nvPicPr>
          <p:cNvPr id="6152" name="Obrázek 19">
            <a:extLst>
              <a:ext uri="{FF2B5EF4-FFF2-40B4-BE49-F238E27FC236}">
                <a16:creationId xmlns:a16="http://schemas.microsoft.com/office/drawing/2014/main" id="{C6DACA00-ABCE-007A-202E-23DF0370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ovéPole 9">
            <a:extLst>
              <a:ext uri="{FF2B5EF4-FFF2-40B4-BE49-F238E27FC236}">
                <a16:creationId xmlns:a16="http://schemas.microsoft.com/office/drawing/2014/main" id="{71BF3E2C-1D91-9976-5840-80CF745D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217488"/>
            <a:ext cx="2263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latin typeface="Montserrat SemiBold" panose="00000700000000000000" pitchFamily="2" charset="0"/>
                <a:cs typeface="Arial" panose="020B0604020202020204" pitchFamily="34" charset="0"/>
              </a:rPr>
              <a:t>www.mpsv.cz</a:t>
            </a:r>
          </a:p>
        </p:txBody>
      </p:sp>
    </p:spTree>
    <p:extLst>
      <p:ext uri="{BB962C8B-B14F-4D97-AF65-F5344CB8AC3E}">
        <p14:creationId xmlns:p14="http://schemas.microsoft.com/office/powerpoint/2010/main" val="75345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46F27-6CE1-6ABC-4098-8C1A56511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2" descr="Obsah obrázku bílé, černobílá&#10;&#10;Popis byl vytvořen automaticky">
            <a:extLst>
              <a:ext uri="{FF2B5EF4-FFF2-40B4-BE49-F238E27FC236}">
                <a16:creationId xmlns:a16="http://schemas.microsoft.com/office/drawing/2014/main" id="{F85EB62C-57A3-5B90-391F-50C49570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636" y="640542"/>
            <a:ext cx="36385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B7C52DD-4838-8876-545D-58E75AC5F9C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Zástupný symbol pro číslo snímku 5">
            <a:extLst>
              <a:ext uri="{FF2B5EF4-FFF2-40B4-BE49-F238E27FC236}">
                <a16:creationId xmlns:a16="http://schemas.microsoft.com/office/drawing/2014/main" id="{EEB5F926-CD41-FFE3-501E-30B057191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2700" y="6348413"/>
            <a:ext cx="749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9B60831-4785-4ECB-BD72-114D227007C3}" type="slidenum">
              <a:rPr lang="cs-CZ" sz="1200" noProof="0">
                <a:solidFill>
                  <a:schemeClr val="bg1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cs-CZ" sz="1200" noProof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104" name="Obrázek 16">
            <a:extLst>
              <a:ext uri="{FF2B5EF4-FFF2-40B4-BE49-F238E27FC236}">
                <a16:creationId xmlns:a16="http://schemas.microsoft.com/office/drawing/2014/main" id="{DAACB5EB-D79F-7D89-CB34-E3AED7B6F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ovéPole 9">
            <a:extLst>
              <a:ext uri="{FF2B5EF4-FFF2-40B4-BE49-F238E27FC236}">
                <a16:creationId xmlns:a16="http://schemas.microsoft.com/office/drawing/2014/main" id="{BA5AABFD-108F-2C6E-99BB-00B0F390B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217488"/>
            <a:ext cx="2263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100" noProof="0" err="1">
                <a:latin typeface="Montserrat SemiBold" panose="00000700000000000000" pitchFamily="2" charset="0"/>
                <a:cs typeface="Arial" panose="020B0604020202020204" pitchFamily="34" charset="0"/>
              </a:rPr>
              <a:t>www.mpsv.cz</a:t>
            </a:r>
            <a:endParaRPr lang="cs-CZ" sz="1100" noProof="0">
              <a:latin typeface="Montserrat SemiBold" panose="000007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CD811C-61FD-4C74-0A7E-72ABB2B4B9C2}"/>
              </a:ext>
            </a:extLst>
          </p:cNvPr>
          <p:cNvSpPr txBox="1">
            <a:spLocks/>
          </p:cNvSpPr>
          <p:nvPr/>
        </p:nvSpPr>
        <p:spPr>
          <a:xfrm>
            <a:off x="1789283" y="796470"/>
            <a:ext cx="9204404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kern="1000" spc="0" baseline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3600" kern="1200" dirty="0">
                <a:solidFill>
                  <a:prstClr val="black"/>
                </a:solidFill>
                <a:latin typeface="Montserrat ExtraBold"/>
                <a:cs typeface="Arial"/>
              </a:rPr>
              <a:t>Harmonogram zavádění JMHZ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3" name="Obrázek 11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1BD110FD-05CF-3AF8-3660-12C7D02F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75" y="926598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453E14C-DDB5-1C28-A492-90A913A1FFFE}"/>
              </a:ext>
            </a:extLst>
          </p:cNvPr>
          <p:cNvSpPr txBox="1">
            <a:spLocks/>
          </p:cNvSpPr>
          <p:nvPr/>
        </p:nvSpPr>
        <p:spPr>
          <a:xfrm>
            <a:off x="71801" y="3736167"/>
            <a:ext cx="3374738" cy="87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dirty="0" err="1">
                <a:solidFill>
                  <a:srgbClr val="1B1F29"/>
                </a:solidFill>
                <a:latin typeface="Montserrat ExtraBold"/>
              </a:rPr>
              <a:t>Pilotní</a:t>
            </a:r>
            <a:r>
              <a:rPr lang="en-US" sz="1800" dirty="0">
                <a:solidFill>
                  <a:srgbClr val="1B1F29"/>
                </a:solidFill>
                <a:latin typeface="Montserrat ExtraBold"/>
              </a:rPr>
              <a:t> </a:t>
            </a:r>
            <a:r>
              <a:rPr lang="en-US" sz="1800" dirty="0" err="1">
                <a:solidFill>
                  <a:srgbClr val="1B1F29"/>
                </a:solidFill>
                <a:latin typeface="Montserrat ExtraBold"/>
              </a:rPr>
              <a:t>fáze</a:t>
            </a:r>
            <a:endParaRPr lang="en-US" sz="1800" dirty="0">
              <a:solidFill>
                <a:srgbClr val="1B1F29"/>
              </a:solidFill>
              <a:latin typeface="Montserrat ExtraBold"/>
            </a:endParaRPr>
          </a:p>
          <a:p>
            <a:pPr algn="ctr">
              <a:lnSpc>
                <a:spcPct val="100000"/>
              </a:lnSpc>
            </a:pPr>
            <a:endParaRPr lang="cs-CZ" sz="900" dirty="0">
              <a:solidFill>
                <a:srgbClr val="1B1F29"/>
              </a:solidFill>
              <a:latin typeface="Montserrat ExtraBold" panose="00000900000000000000" pitchFamily="2" charset="-18"/>
            </a:endParaRPr>
          </a:p>
          <a:p>
            <a:pPr algn="ctr">
              <a:lnSpc>
                <a:spcPct val="100000"/>
              </a:lnSpc>
            </a:pPr>
            <a:r>
              <a:rPr lang="cs-CZ" sz="1600" dirty="0">
                <a:solidFill>
                  <a:srgbClr val="1B1F29"/>
                </a:solidFill>
                <a:latin typeface="Montserrat Medium"/>
              </a:rPr>
              <a:t>1.7.</a:t>
            </a:r>
            <a:r>
              <a:rPr lang="en-US" sz="1600" dirty="0">
                <a:solidFill>
                  <a:srgbClr val="1B1F29"/>
                </a:solidFill>
                <a:latin typeface="Montserrat Medium"/>
              </a:rPr>
              <a:t> 2025 – 31.3.2026</a:t>
            </a:r>
            <a:endParaRPr lang="en-US" sz="1600" dirty="0">
              <a:solidFill>
                <a:srgbClr val="1B1F29"/>
              </a:solidFill>
              <a:latin typeface="Montserrat Medium" panose="00000600000000000000" pitchFamily="2" charset="-18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FF895D2F-627B-98AB-33BB-1014CF51F3FD}"/>
              </a:ext>
            </a:extLst>
          </p:cNvPr>
          <p:cNvSpPr txBox="1">
            <a:spLocks/>
          </p:cNvSpPr>
          <p:nvPr/>
        </p:nvSpPr>
        <p:spPr>
          <a:xfrm>
            <a:off x="3342861" y="3824355"/>
            <a:ext cx="2329927" cy="750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1800" dirty="0">
                <a:solidFill>
                  <a:srgbClr val="1B1F29"/>
                </a:solidFill>
                <a:latin typeface="Montserrat ExtraBold" panose="00000900000000000000" pitchFamily="2" charset="-18"/>
              </a:rPr>
              <a:t>Účinnost </a:t>
            </a:r>
            <a:r>
              <a:rPr lang="cs-CZ" sz="1800" dirty="0" err="1">
                <a:solidFill>
                  <a:srgbClr val="1B1F29"/>
                </a:solidFill>
                <a:latin typeface="Montserrat ExtraBold" panose="00000900000000000000" pitchFamily="2" charset="-18"/>
              </a:rPr>
              <a:t>ZoJMHZ</a:t>
            </a:r>
            <a:endParaRPr lang="cs-CZ" sz="900" dirty="0">
              <a:solidFill>
                <a:srgbClr val="1B1F29"/>
              </a:solidFill>
              <a:latin typeface="Montserrat ExtraBold" panose="00000900000000000000" pitchFamily="2" charset="-18"/>
            </a:endParaRPr>
          </a:p>
          <a:p>
            <a:pPr algn="ctr">
              <a:lnSpc>
                <a:spcPct val="100000"/>
              </a:lnSpc>
            </a:pPr>
            <a:endParaRPr lang="cs-CZ" sz="800" dirty="0">
              <a:solidFill>
                <a:srgbClr val="1B1F29"/>
              </a:solidFill>
              <a:latin typeface="Montserrat ExtraBold" panose="00000900000000000000" pitchFamily="2" charset="-18"/>
            </a:endParaRPr>
          </a:p>
          <a:p>
            <a:pPr algn="ctr">
              <a:lnSpc>
                <a:spcPct val="100000"/>
              </a:lnSpc>
            </a:pPr>
            <a:r>
              <a:rPr lang="cs-CZ" sz="1600" dirty="0">
                <a:solidFill>
                  <a:srgbClr val="1B1F29"/>
                </a:solidFill>
                <a:latin typeface="Montserrat Medium" panose="00000600000000000000" pitchFamily="2" charset="-18"/>
              </a:rPr>
              <a:t>1. 1.</a:t>
            </a:r>
            <a:r>
              <a:rPr lang="en-US" sz="1600" dirty="0">
                <a:solidFill>
                  <a:srgbClr val="1B1F29"/>
                </a:solidFill>
                <a:latin typeface="Montserrat Medium" panose="00000600000000000000" pitchFamily="2" charset="-18"/>
              </a:rPr>
              <a:t> 2026</a:t>
            </a:r>
          </a:p>
        </p:txBody>
      </p:sp>
      <p:pic>
        <p:nvPicPr>
          <p:cNvPr id="16" name="Obrázek 15" descr="Obsah obrázku Grafika, Písmo, grafický design, design&#10;&#10;Popis byl vytvořen automaticky">
            <a:extLst>
              <a:ext uri="{FF2B5EF4-FFF2-40B4-BE49-F238E27FC236}">
                <a16:creationId xmlns:a16="http://schemas.microsoft.com/office/drawing/2014/main" id="{3295DF70-217A-EAC6-47B1-AACAE1F1ED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95" y="2311355"/>
            <a:ext cx="1284550" cy="1221554"/>
          </a:xfrm>
          <a:prstGeom prst="rect">
            <a:avLst/>
          </a:prstGeom>
        </p:spPr>
      </p:pic>
      <p:pic>
        <p:nvPicPr>
          <p:cNvPr id="18" name="Obrázek 17" descr="Obsah obrázku symbol, Grafika, logo, umění&#10;&#10;Popis byl vytvořen automaticky">
            <a:extLst>
              <a:ext uri="{FF2B5EF4-FFF2-40B4-BE49-F238E27FC236}">
                <a16:creationId xmlns:a16="http://schemas.microsoft.com/office/drawing/2014/main" id="{8AEE0E73-95C2-63EF-7190-24F28DA5D3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79" y="2298167"/>
            <a:ext cx="1178834" cy="1121022"/>
          </a:xfrm>
          <a:prstGeom prst="rect">
            <a:avLst/>
          </a:prstGeom>
        </p:spPr>
      </p:pic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3C82B1D-B158-DAE6-7E13-93393C5FDA16}"/>
              </a:ext>
            </a:extLst>
          </p:cNvPr>
          <p:cNvCxnSpPr>
            <a:cxnSpLocks/>
          </p:cNvCxnSpPr>
          <p:nvPr/>
        </p:nvCxnSpPr>
        <p:spPr>
          <a:xfrm>
            <a:off x="4957868" y="4976460"/>
            <a:ext cx="1637196" cy="0"/>
          </a:xfrm>
          <a:prstGeom prst="straightConnector1">
            <a:avLst/>
          </a:prstGeom>
          <a:ln w="57150" cap="flat" cmpd="sng" algn="ctr">
            <a:solidFill>
              <a:srgbClr val="C55185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4D002512-D4ED-4BCD-8F24-A6781B6FA03D}"/>
              </a:ext>
            </a:extLst>
          </p:cNvPr>
          <p:cNvCxnSpPr>
            <a:cxnSpLocks/>
          </p:cNvCxnSpPr>
          <p:nvPr/>
        </p:nvCxnSpPr>
        <p:spPr>
          <a:xfrm>
            <a:off x="7427168" y="4895016"/>
            <a:ext cx="1881569" cy="0"/>
          </a:xfrm>
          <a:prstGeom prst="straightConnector1">
            <a:avLst/>
          </a:prstGeom>
          <a:ln w="57150" cap="flat" cmpd="sng" algn="ctr">
            <a:solidFill>
              <a:srgbClr val="C55185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Vývojový diagram: spojnice 25">
            <a:extLst>
              <a:ext uri="{FF2B5EF4-FFF2-40B4-BE49-F238E27FC236}">
                <a16:creationId xmlns:a16="http://schemas.microsoft.com/office/drawing/2014/main" id="{7404E95F-173C-C9FD-D12C-A66E7AEB3044}"/>
              </a:ext>
            </a:extLst>
          </p:cNvPr>
          <p:cNvSpPr/>
          <p:nvPr/>
        </p:nvSpPr>
        <p:spPr>
          <a:xfrm>
            <a:off x="4316266" y="4834653"/>
            <a:ext cx="304800" cy="304800"/>
          </a:xfrm>
          <a:prstGeom prst="flowChartConnector">
            <a:avLst/>
          </a:prstGeom>
          <a:solidFill>
            <a:srgbClr val="1B1F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ývojový diagram: spojnice 29">
            <a:extLst>
              <a:ext uri="{FF2B5EF4-FFF2-40B4-BE49-F238E27FC236}">
                <a16:creationId xmlns:a16="http://schemas.microsoft.com/office/drawing/2014/main" id="{11038D01-380A-0D47-9982-E90FB25AF5AB}"/>
              </a:ext>
            </a:extLst>
          </p:cNvPr>
          <p:cNvSpPr/>
          <p:nvPr/>
        </p:nvSpPr>
        <p:spPr>
          <a:xfrm>
            <a:off x="9433083" y="4742616"/>
            <a:ext cx="304800" cy="304800"/>
          </a:xfrm>
          <a:prstGeom prst="flowChartConnector">
            <a:avLst/>
          </a:prstGeom>
          <a:solidFill>
            <a:srgbClr val="1B1F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2" name="Obrázek 31" descr="Obsah obrázku symbol, Grafika, logo, umění&#10;&#10;Popis byl vytvořen automaticky">
            <a:extLst>
              <a:ext uri="{FF2B5EF4-FFF2-40B4-BE49-F238E27FC236}">
                <a16:creationId xmlns:a16="http://schemas.microsoft.com/office/drawing/2014/main" id="{790DBF62-2CAE-7774-9565-3648074405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53" y="2311355"/>
            <a:ext cx="1178834" cy="1121022"/>
          </a:xfrm>
          <a:prstGeom prst="rect">
            <a:avLst/>
          </a:prstGeom>
        </p:spPr>
      </p:pic>
      <p:pic>
        <p:nvPicPr>
          <p:cNvPr id="34" name="Obrázek 33" descr="Obsah obrázku černá, kruh, tma, prostor&#10;&#10;Obsah generovaný pomocí AI může být nesprávný.">
            <a:extLst>
              <a:ext uri="{FF2B5EF4-FFF2-40B4-BE49-F238E27FC236}">
                <a16:creationId xmlns:a16="http://schemas.microsoft.com/office/drawing/2014/main" id="{C1BEE192-34C7-BFD1-8C4B-AFC2104503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0719" y="4792243"/>
            <a:ext cx="304800" cy="297123"/>
          </a:xfrm>
          <a:prstGeom prst="rect">
            <a:avLst/>
          </a:prstGeom>
        </p:spPr>
      </p:pic>
      <p:sp>
        <p:nvSpPr>
          <p:cNvPr id="36" name="Nadpis 1">
            <a:extLst>
              <a:ext uri="{FF2B5EF4-FFF2-40B4-BE49-F238E27FC236}">
                <a16:creationId xmlns:a16="http://schemas.microsoft.com/office/drawing/2014/main" id="{6D61E00E-2356-A76E-29DF-E8AAF3E99C73}"/>
              </a:ext>
            </a:extLst>
          </p:cNvPr>
          <p:cNvSpPr txBox="1">
            <a:spLocks/>
          </p:cNvSpPr>
          <p:nvPr/>
        </p:nvSpPr>
        <p:spPr>
          <a:xfrm rot="10800000" flipH="1" flipV="1">
            <a:off x="5681262" y="3419189"/>
            <a:ext cx="2733928" cy="1393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1800" dirty="0">
                <a:solidFill>
                  <a:srgbClr val="1B1F29"/>
                </a:solidFill>
                <a:latin typeface="Montserrat ExtraBold" panose="00000900000000000000" pitchFamily="2" charset="-18"/>
              </a:rPr>
              <a:t>Spuštění JMHZ</a:t>
            </a:r>
            <a:endParaRPr lang="cs-CZ" sz="900" dirty="0">
              <a:solidFill>
                <a:srgbClr val="1B1F29"/>
              </a:solidFill>
              <a:latin typeface="Montserrat ExtraBold" panose="00000900000000000000" pitchFamily="2" charset="-18"/>
            </a:endParaRPr>
          </a:p>
          <a:p>
            <a:pPr algn="ctr">
              <a:lnSpc>
                <a:spcPct val="100000"/>
              </a:lnSpc>
            </a:pPr>
            <a:endParaRPr lang="cs-CZ" sz="800" dirty="0">
              <a:solidFill>
                <a:srgbClr val="1B1F29"/>
              </a:solidFill>
              <a:latin typeface="Montserrat ExtraBold" panose="00000900000000000000" pitchFamily="2" charset="-18"/>
            </a:endParaRPr>
          </a:p>
          <a:p>
            <a:pPr algn="ctr">
              <a:lnSpc>
                <a:spcPct val="100000"/>
              </a:lnSpc>
            </a:pPr>
            <a:r>
              <a:rPr lang="cs-CZ" sz="1600" dirty="0">
                <a:solidFill>
                  <a:srgbClr val="1B1F29"/>
                </a:solidFill>
                <a:latin typeface="Montserrat Medium" panose="00000600000000000000" pitchFamily="2" charset="-18"/>
              </a:rPr>
              <a:t>1. 4. </a:t>
            </a:r>
            <a:r>
              <a:rPr lang="en-US" sz="1600" dirty="0">
                <a:solidFill>
                  <a:srgbClr val="1B1F29"/>
                </a:solidFill>
                <a:latin typeface="Montserrat Medium" panose="00000600000000000000" pitchFamily="2" charset="-18"/>
              </a:rPr>
              <a:t>2026</a:t>
            </a:r>
          </a:p>
        </p:txBody>
      </p:sp>
      <p:pic>
        <p:nvPicPr>
          <p:cNvPr id="3" name="Obrázek 2" descr="Obsah obrázku symbol, Grafika, logo, umění&#10;&#10;Popis byl vytvořen automaticky">
            <a:extLst>
              <a:ext uri="{FF2B5EF4-FFF2-40B4-BE49-F238E27FC236}">
                <a16:creationId xmlns:a16="http://schemas.microsoft.com/office/drawing/2014/main" id="{E629E0F1-EBF4-A3C9-7C1F-CB86620686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20" y="2211681"/>
            <a:ext cx="1178834" cy="1121022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38E710B5-2658-FC07-66A5-2FE538622341}"/>
              </a:ext>
            </a:extLst>
          </p:cNvPr>
          <p:cNvSpPr txBox="1">
            <a:spLocks/>
          </p:cNvSpPr>
          <p:nvPr/>
        </p:nvSpPr>
        <p:spPr>
          <a:xfrm rot="10800000" flipH="1" flipV="1">
            <a:off x="8066119" y="3429000"/>
            <a:ext cx="2733928" cy="1393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1800" dirty="0" err="1">
                <a:solidFill>
                  <a:srgbClr val="1B1F29"/>
                </a:solidFill>
                <a:latin typeface="Montserrat ExtraBold" panose="00000900000000000000" pitchFamily="2" charset="-18"/>
              </a:rPr>
              <a:t>Předregistrace</a:t>
            </a:r>
            <a:endParaRPr lang="cs-CZ" sz="900" dirty="0">
              <a:solidFill>
                <a:srgbClr val="1B1F29"/>
              </a:solidFill>
              <a:latin typeface="Montserrat ExtraBold" panose="00000900000000000000" pitchFamily="2" charset="-18"/>
            </a:endParaRPr>
          </a:p>
          <a:p>
            <a:pPr algn="ctr">
              <a:lnSpc>
                <a:spcPct val="100000"/>
              </a:lnSpc>
            </a:pPr>
            <a:endParaRPr lang="cs-CZ" sz="800" dirty="0">
              <a:solidFill>
                <a:srgbClr val="1B1F29"/>
              </a:solidFill>
              <a:latin typeface="Montserrat ExtraBold" panose="00000900000000000000" pitchFamily="2" charset="-18"/>
            </a:endParaRPr>
          </a:p>
          <a:p>
            <a:pPr algn="ctr">
              <a:lnSpc>
                <a:spcPct val="100000"/>
              </a:lnSpc>
            </a:pPr>
            <a:r>
              <a:rPr lang="cs-CZ" sz="1600" dirty="0">
                <a:solidFill>
                  <a:srgbClr val="1B1F29"/>
                </a:solidFill>
                <a:latin typeface="Montserrat Medium" panose="00000600000000000000" pitchFamily="2" charset="-18"/>
              </a:rPr>
              <a:t>1. 7. </a:t>
            </a:r>
            <a:r>
              <a:rPr lang="en-US" sz="1600" dirty="0">
                <a:solidFill>
                  <a:srgbClr val="1B1F29"/>
                </a:solidFill>
                <a:latin typeface="Montserrat Medium" panose="00000600000000000000" pitchFamily="2" charset="-18"/>
              </a:rPr>
              <a:t>2026</a:t>
            </a:r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5EEDFEDA-3819-EE91-CBE7-9FDDC9EEC800}"/>
              </a:ext>
            </a:extLst>
          </p:cNvPr>
          <p:cNvSpPr/>
          <p:nvPr/>
        </p:nvSpPr>
        <p:spPr>
          <a:xfrm>
            <a:off x="876303" y="4861953"/>
            <a:ext cx="304800" cy="304800"/>
          </a:xfrm>
          <a:prstGeom prst="flowChartConnector">
            <a:avLst/>
          </a:prstGeom>
          <a:solidFill>
            <a:srgbClr val="1B1F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402917B-1C0E-75E3-CF96-8B34EBA92810}"/>
              </a:ext>
            </a:extLst>
          </p:cNvPr>
          <p:cNvCxnSpPr>
            <a:cxnSpLocks/>
          </p:cNvCxnSpPr>
          <p:nvPr/>
        </p:nvCxnSpPr>
        <p:spPr>
          <a:xfrm>
            <a:off x="1759170" y="4976460"/>
            <a:ext cx="1970349" cy="0"/>
          </a:xfrm>
          <a:prstGeom prst="straightConnector1">
            <a:avLst/>
          </a:prstGeom>
          <a:ln w="57150" cap="flat" cmpd="sng" algn="ctr">
            <a:solidFill>
              <a:srgbClr val="C55185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31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968E285-8F9E-338B-F742-C37B20C53FE3}"/>
              </a:ext>
            </a:extLst>
          </p:cNvPr>
          <p:cNvCxnSpPr>
            <a:cxnSpLocks/>
          </p:cNvCxnSpPr>
          <p:nvPr/>
        </p:nvCxnSpPr>
        <p:spPr>
          <a:xfrm>
            <a:off x="6687878" y="4032381"/>
            <a:ext cx="0" cy="109486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4F405DB-F1CD-9626-CD92-C75A8F032E1A}"/>
              </a:ext>
            </a:extLst>
          </p:cNvPr>
          <p:cNvSpPr txBox="1"/>
          <p:nvPr/>
        </p:nvSpPr>
        <p:spPr>
          <a:xfrm>
            <a:off x="9853174" y="2176153"/>
            <a:ext cx="210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Montserrat Bold" panose="00000800000000000000" pitchFamily="2" charset="0"/>
              </a:rPr>
              <a:t>JMHZ</a:t>
            </a:r>
          </a:p>
        </p:txBody>
      </p:sp>
      <p:pic>
        <p:nvPicPr>
          <p:cNvPr id="3" name="Obrázek 19">
            <a:extLst>
              <a:ext uri="{FF2B5EF4-FFF2-40B4-BE49-F238E27FC236}">
                <a16:creationId xmlns:a16="http://schemas.microsoft.com/office/drawing/2014/main" id="{3DB380D8-BDBC-68D1-1196-E15EC0550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8">
            <a:extLst>
              <a:ext uri="{FF2B5EF4-FFF2-40B4-BE49-F238E27FC236}">
                <a16:creationId xmlns:a16="http://schemas.microsoft.com/office/drawing/2014/main" id="{FE9FF2A6-0638-4054-0001-973D37AA5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404" y="41274"/>
            <a:ext cx="714112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cs-CZ" sz="3200">
                <a:solidFill>
                  <a:schemeClr val="bg1"/>
                </a:solidFill>
                <a:latin typeface="Montserrat ExtraBold" panose="00000900000000000000" pitchFamily="2" charset="-18"/>
              </a:rPr>
              <a:t>Termíny implementace JMHZ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BE01E1-8B9C-1812-264E-6502E2E4C634}"/>
              </a:ext>
            </a:extLst>
          </p:cNvPr>
          <p:cNvSpPr/>
          <p:nvPr/>
        </p:nvSpPr>
        <p:spPr>
          <a:xfrm>
            <a:off x="360551" y="1754624"/>
            <a:ext cx="4201546" cy="145786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cs-CZ">
                <a:solidFill>
                  <a:schemeClr val="tx1"/>
                </a:solidFill>
                <a:latin typeface="Montserrat" panose="00000500000000000000" pitchFamily="2" charset="0"/>
              </a:rPr>
              <a:t>2025</a:t>
            </a:r>
            <a:endParaRPr lang="en-US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B96B5B-40A9-CFF3-E2F7-986CA3B6304B}"/>
              </a:ext>
            </a:extLst>
          </p:cNvPr>
          <p:cNvSpPr/>
          <p:nvPr/>
        </p:nvSpPr>
        <p:spPr>
          <a:xfrm>
            <a:off x="4562097" y="1753902"/>
            <a:ext cx="7251561" cy="145786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cs-CZ">
                <a:solidFill>
                  <a:schemeClr val="tx1"/>
                </a:solidFill>
                <a:latin typeface="Montserrat" panose="00000500000000000000" pitchFamily="2" charset="0"/>
              </a:rPr>
              <a:t>2026</a:t>
            </a:r>
            <a:endParaRPr lang="en-US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5F42CF4-8B43-8E69-4DDF-6A0577068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6834"/>
              </p:ext>
            </p:extLst>
          </p:nvPr>
        </p:nvGraphicFramePr>
        <p:xfrm>
          <a:off x="349665" y="3204027"/>
          <a:ext cx="11485766" cy="571693"/>
        </p:xfrm>
        <a:graphic>
          <a:graphicData uri="http://schemas.openxmlformats.org/drawingml/2006/table">
            <a:tbl>
              <a:tblPr/>
              <a:tblGrid>
                <a:gridCol w="604514">
                  <a:extLst>
                    <a:ext uri="{9D8B030D-6E8A-4147-A177-3AD203B41FA5}">
                      <a16:colId xmlns:a16="http://schemas.microsoft.com/office/drawing/2014/main" val="2556288323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1880654149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2947846356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4271040225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183160809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2314099362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581229503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3207350777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479586655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548686644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3358762996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876320384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1019831503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1365018556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765273124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2723446857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1609917727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3060378806"/>
                    </a:ext>
                  </a:extLst>
                </a:gridCol>
                <a:gridCol w="604514">
                  <a:extLst>
                    <a:ext uri="{9D8B030D-6E8A-4147-A177-3AD203B41FA5}">
                      <a16:colId xmlns:a16="http://schemas.microsoft.com/office/drawing/2014/main" val="1748129096"/>
                    </a:ext>
                  </a:extLst>
                </a:gridCol>
              </a:tblGrid>
              <a:tr h="571693">
                <a:tc>
                  <a:txBody>
                    <a:bodyPr/>
                    <a:lstStyle/>
                    <a:p>
                      <a:pPr algn="ctr" fontAlgn="base"/>
                      <a:r>
                        <a:rPr lang="cs-CZ" b="1" i="0">
                          <a:solidFill>
                            <a:srgbClr val="FFFFFF"/>
                          </a:solidFill>
                          <a:effectLst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9​</a:t>
                      </a:r>
                      <a:endParaRPr lang="cs-CZ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9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9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11​</a:t>
                      </a:r>
                      <a:endParaRPr lang="cs-CZ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8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12​</a:t>
                      </a:r>
                      <a:endParaRPr lang="cs-CZ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922246"/>
                  </a:ext>
                </a:extLst>
              </a:tr>
            </a:tbl>
          </a:graphicData>
        </a:graphic>
      </p:graphicFrame>
      <p:sp>
        <p:nvSpPr>
          <p:cNvPr id="27" name="Right Brace 26">
            <a:extLst>
              <a:ext uri="{FF2B5EF4-FFF2-40B4-BE49-F238E27FC236}">
                <a16:creationId xmlns:a16="http://schemas.microsoft.com/office/drawing/2014/main" id="{ABACAA72-F23F-C945-CEA7-4FFF8324D6D9}"/>
              </a:ext>
            </a:extLst>
          </p:cNvPr>
          <p:cNvSpPr/>
          <p:nvPr/>
        </p:nvSpPr>
        <p:spPr>
          <a:xfrm rot="5400000">
            <a:off x="3423462" y="1305223"/>
            <a:ext cx="487710" cy="5467378"/>
          </a:xfrm>
          <a:prstGeom prst="rightBrace">
            <a:avLst>
              <a:gd name="adj1" fmla="val 26444"/>
              <a:gd name="adj2" fmla="val 49802"/>
            </a:avLst>
          </a:prstGeom>
          <a:ln>
            <a:solidFill>
              <a:srgbClr val="D06E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31C5F2-B045-D310-CB1A-5DAA004E6B95}"/>
              </a:ext>
            </a:extLst>
          </p:cNvPr>
          <p:cNvSpPr txBox="1"/>
          <p:nvPr/>
        </p:nvSpPr>
        <p:spPr>
          <a:xfrm>
            <a:off x="2939737" y="4307010"/>
            <a:ext cx="1468292" cy="646331"/>
          </a:xfrm>
          <a:prstGeom prst="rect">
            <a:avLst/>
          </a:prstGeom>
          <a:solidFill>
            <a:srgbClr val="D06E20">
              <a:alpha val="52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Pilotní provoz</a:t>
            </a:r>
          </a:p>
          <a:p>
            <a:pPr algn="ctr"/>
            <a:r>
              <a:rPr lang="cs-CZ" dirty="0"/>
              <a:t>ZNP, ZOPSZ</a:t>
            </a:r>
            <a:endParaRPr lang="en-US" dirty="0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302DE0D9-E622-E34D-72E5-2FAE6E701AA6}"/>
              </a:ext>
            </a:extLst>
          </p:cNvPr>
          <p:cNvSpPr/>
          <p:nvPr/>
        </p:nvSpPr>
        <p:spPr>
          <a:xfrm rot="16200000">
            <a:off x="7911891" y="-624888"/>
            <a:ext cx="402490" cy="7080304"/>
          </a:xfrm>
          <a:prstGeom prst="rightBrace">
            <a:avLst>
              <a:gd name="adj1" fmla="val 26444"/>
              <a:gd name="adj2" fmla="val 49802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C678E9-2580-CE69-35CE-AB3A2AA7CFA4}"/>
              </a:ext>
            </a:extLst>
          </p:cNvPr>
          <p:cNvSpPr/>
          <p:nvPr/>
        </p:nvSpPr>
        <p:spPr>
          <a:xfrm>
            <a:off x="11171910" y="2555115"/>
            <a:ext cx="604091" cy="594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B20BB3E-07D4-2717-37B7-6047053038BA}"/>
              </a:ext>
            </a:extLst>
          </p:cNvPr>
          <p:cNvCxnSpPr>
            <a:cxnSpLocks/>
          </p:cNvCxnSpPr>
          <p:nvPr/>
        </p:nvCxnSpPr>
        <p:spPr>
          <a:xfrm>
            <a:off x="9579935" y="2916781"/>
            <a:ext cx="207335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11C4F4-64C2-B9DC-1453-72552A4F8171}"/>
              </a:ext>
            </a:extLst>
          </p:cNvPr>
          <p:cNvSpPr txBox="1"/>
          <p:nvPr/>
        </p:nvSpPr>
        <p:spPr>
          <a:xfrm>
            <a:off x="6666106" y="2132893"/>
            <a:ext cx="269746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Účinnost zákona o JMHZ</a:t>
            </a:r>
            <a:endParaRPr lang="en-US" dirty="0"/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A86277A-58AB-3C05-2BF3-265C9764C8FE}"/>
              </a:ext>
            </a:extLst>
          </p:cNvPr>
          <p:cNvSpPr/>
          <p:nvPr/>
        </p:nvSpPr>
        <p:spPr>
          <a:xfrm rot="5400000">
            <a:off x="9398810" y="1647722"/>
            <a:ext cx="830380" cy="5594769"/>
          </a:xfrm>
          <a:prstGeom prst="rightBrace">
            <a:avLst>
              <a:gd name="adj1" fmla="val 10681"/>
              <a:gd name="adj2" fmla="val 29924"/>
            </a:avLst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87441F-74BD-ED77-2DC9-58053961926D}"/>
              </a:ext>
            </a:extLst>
          </p:cNvPr>
          <p:cNvSpPr/>
          <p:nvPr/>
        </p:nvSpPr>
        <p:spPr>
          <a:xfrm>
            <a:off x="11532381" y="3783153"/>
            <a:ext cx="604091" cy="1354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664BB3C1-58A4-3E34-F975-AB16C3252889}"/>
              </a:ext>
            </a:extLst>
          </p:cNvPr>
          <p:cNvSpPr/>
          <p:nvPr/>
        </p:nvSpPr>
        <p:spPr>
          <a:xfrm>
            <a:off x="6225671" y="3292389"/>
            <a:ext cx="308137" cy="361507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iamond 40">
            <a:extLst>
              <a:ext uri="{FF2B5EF4-FFF2-40B4-BE49-F238E27FC236}">
                <a16:creationId xmlns:a16="http://schemas.microsoft.com/office/drawing/2014/main" id="{8AAD2047-FBC4-6289-3FAE-95FB5107613C}"/>
              </a:ext>
            </a:extLst>
          </p:cNvPr>
          <p:cNvSpPr/>
          <p:nvPr/>
        </p:nvSpPr>
        <p:spPr>
          <a:xfrm>
            <a:off x="4408028" y="3290268"/>
            <a:ext cx="308137" cy="361507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6D226E-5C56-62ED-9154-CF86D12517A3}"/>
              </a:ext>
            </a:extLst>
          </p:cNvPr>
          <p:cNvSpPr txBox="1"/>
          <p:nvPr/>
        </p:nvSpPr>
        <p:spPr>
          <a:xfrm>
            <a:off x="9543071" y="5176722"/>
            <a:ext cx="1993363" cy="646331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b="1" dirty="0"/>
              <a:t>Měsíční hlášení </a:t>
            </a:r>
          </a:p>
          <a:p>
            <a:pPr algn="ctr"/>
            <a:r>
              <a:rPr lang="cs-CZ" b="1" dirty="0"/>
              <a:t>(§ 7)</a:t>
            </a:r>
            <a:endParaRPr lang="en-US" b="1" dirty="0"/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D5483524-BA05-9F5B-FDA7-25FCE285E240}"/>
              </a:ext>
            </a:extLst>
          </p:cNvPr>
          <p:cNvSpPr/>
          <p:nvPr/>
        </p:nvSpPr>
        <p:spPr>
          <a:xfrm>
            <a:off x="779559" y="3328540"/>
            <a:ext cx="308137" cy="361507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15D443A0-31B5-ACFA-D869-D024A715928E}"/>
              </a:ext>
            </a:extLst>
          </p:cNvPr>
          <p:cNvSpPr/>
          <p:nvPr/>
        </p:nvSpPr>
        <p:spPr>
          <a:xfrm rot="5400000">
            <a:off x="7018395" y="3168958"/>
            <a:ext cx="511951" cy="1764154"/>
          </a:xfrm>
          <a:prstGeom prst="rightBrace">
            <a:avLst>
              <a:gd name="adj1" fmla="val 22905"/>
              <a:gd name="adj2" fmla="val 41136"/>
            </a:avLst>
          </a:prstGeom>
          <a:noFill/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327E57-313F-3BE3-596A-5A87EDFB3E53}"/>
              </a:ext>
            </a:extLst>
          </p:cNvPr>
          <p:cNvSpPr txBox="1"/>
          <p:nvPr/>
        </p:nvSpPr>
        <p:spPr>
          <a:xfrm>
            <a:off x="7138747" y="5142720"/>
            <a:ext cx="2224821" cy="923330"/>
          </a:xfrm>
          <a:prstGeom prst="rect">
            <a:avLst/>
          </a:prstGeom>
          <a:solidFill>
            <a:srgbClr val="7030A0">
              <a:alpha val="26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dirty="0"/>
              <a:t>Doplnění měsíčních hlášení za leden až březen 2026 (§ 34) 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B67007-D106-E12C-31C0-F1C1AB707D64}"/>
              </a:ext>
            </a:extLst>
          </p:cNvPr>
          <p:cNvSpPr txBox="1"/>
          <p:nvPr/>
        </p:nvSpPr>
        <p:spPr>
          <a:xfrm>
            <a:off x="3865870" y="5127241"/>
            <a:ext cx="3035281" cy="923330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/>
              <a:t>D</a:t>
            </a:r>
            <a:r>
              <a:rPr lang="cs-CZ" sz="1800" dirty="0"/>
              <a:t>oplnění </a:t>
            </a:r>
            <a:r>
              <a:rPr lang="cs-CZ" sz="1800" dirty="0" err="1"/>
              <a:t>registrac</a:t>
            </a:r>
            <a:r>
              <a:rPr lang="en-US" sz="1800" dirty="0"/>
              <a:t>e</a:t>
            </a:r>
            <a:r>
              <a:rPr lang="en-US" dirty="0"/>
              <a:t> </a:t>
            </a:r>
            <a:r>
              <a:rPr lang="cs-CZ" sz="1800" dirty="0"/>
              <a:t>zaměstnavatele i</a:t>
            </a:r>
            <a:r>
              <a:rPr lang="en-US" sz="1800" dirty="0"/>
              <a:t> </a:t>
            </a:r>
            <a:r>
              <a:rPr lang="cs-CZ" sz="1800" dirty="0"/>
              <a:t>zaměstnanců pře</a:t>
            </a:r>
            <a:r>
              <a:rPr lang="en-US" sz="1800" dirty="0"/>
              <a:t>d </a:t>
            </a:r>
            <a:r>
              <a:rPr lang="cs-CZ" sz="1800" dirty="0"/>
              <a:t>prvním MH (§ 39)</a:t>
            </a:r>
            <a:endParaRPr lang="en-US" dirty="0"/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8B668426-7FC3-3AF2-B435-86158ED7CC11}"/>
              </a:ext>
            </a:extLst>
          </p:cNvPr>
          <p:cNvSpPr/>
          <p:nvPr/>
        </p:nvSpPr>
        <p:spPr>
          <a:xfrm rot="5400000">
            <a:off x="6556236" y="3610187"/>
            <a:ext cx="276165" cy="595348"/>
          </a:xfrm>
          <a:prstGeom prst="rightBrace">
            <a:avLst>
              <a:gd name="adj1" fmla="val 22905"/>
              <a:gd name="adj2" fmla="val 51776"/>
            </a:avLst>
          </a:prstGeom>
          <a:ln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33D42F-F46B-CF70-EB92-ED159CFA4967}"/>
              </a:ext>
            </a:extLst>
          </p:cNvPr>
          <p:cNvCxnSpPr>
            <a:cxnSpLocks/>
            <a:stCxn id="44" idx="1"/>
          </p:cNvCxnSpPr>
          <p:nvPr/>
        </p:nvCxnSpPr>
        <p:spPr>
          <a:xfrm>
            <a:off x="7430746" y="4307011"/>
            <a:ext cx="6900" cy="82023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B83C3F-2178-724D-C0C0-C6AB82D62966}"/>
              </a:ext>
            </a:extLst>
          </p:cNvPr>
          <p:cNvCxnSpPr>
            <a:cxnSpLocks/>
            <a:stCxn id="37" idx="1"/>
          </p:cNvCxnSpPr>
          <p:nvPr/>
        </p:nvCxnSpPr>
        <p:spPr>
          <a:xfrm>
            <a:off x="10937206" y="4860297"/>
            <a:ext cx="0" cy="31642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5">
            <a:extLst>
              <a:ext uri="{FF2B5EF4-FFF2-40B4-BE49-F238E27FC236}">
                <a16:creationId xmlns:a16="http://schemas.microsoft.com/office/drawing/2014/main" id="{14099812-3173-01D0-7FEE-9D6A605C7757}"/>
              </a:ext>
            </a:extLst>
          </p:cNvPr>
          <p:cNvSpPr txBox="1"/>
          <p:nvPr/>
        </p:nvSpPr>
        <p:spPr>
          <a:xfrm>
            <a:off x="9285643" y="3975064"/>
            <a:ext cx="290635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Účinnost </a:t>
            </a:r>
            <a:r>
              <a:rPr lang="cs-CZ" sz="1600" dirty="0" err="1"/>
              <a:t>předregistrace</a:t>
            </a:r>
            <a:r>
              <a:rPr lang="cs-CZ" sz="1600" dirty="0"/>
              <a:t> (§ 19/2)</a:t>
            </a:r>
            <a:endParaRPr lang="en-US" dirty="0"/>
          </a:p>
        </p:txBody>
      </p:sp>
      <p:sp>
        <p:nvSpPr>
          <p:cNvPr id="12" name="Right Brace 28">
            <a:extLst>
              <a:ext uri="{FF2B5EF4-FFF2-40B4-BE49-F238E27FC236}">
                <a16:creationId xmlns:a16="http://schemas.microsoft.com/office/drawing/2014/main" id="{5B30AA32-2990-41BC-C6F4-96DCB82668C2}"/>
              </a:ext>
            </a:extLst>
          </p:cNvPr>
          <p:cNvSpPr/>
          <p:nvPr/>
        </p:nvSpPr>
        <p:spPr>
          <a:xfrm rot="16200000" flipH="1">
            <a:off x="10197816" y="1728769"/>
            <a:ext cx="487709" cy="4411641"/>
          </a:xfrm>
          <a:prstGeom prst="rightBrace">
            <a:avLst>
              <a:gd name="adj1" fmla="val 26444"/>
              <a:gd name="adj2" fmla="val 49802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7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7" grpId="0" animBg="1"/>
      <p:bldP spid="42" grpId="0" animBg="1"/>
      <p:bldP spid="44" grpId="0" animBg="1"/>
      <p:bldP spid="46" grpId="0" animBg="1"/>
      <p:bldP spid="55" grpId="0" animBg="1"/>
      <p:bldP spid="56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53E25-4AE1-6686-F1D1-73E90E48B74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Obrázek 2" descr="Obsah obrázku bílé, černobílá&#10;&#10;Popis byl vytvořen automaticky">
            <a:extLst>
              <a:ext uri="{FF2B5EF4-FFF2-40B4-BE49-F238E27FC236}">
                <a16:creationId xmlns:a16="http://schemas.microsoft.com/office/drawing/2014/main" id="{E1A41673-0623-EA7F-E3D9-0CFDF7A46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666750"/>
            <a:ext cx="36385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FAA28C6F-AB6F-6034-2D67-39C9707E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2700" y="6348413"/>
            <a:ext cx="749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9AF523-D4BB-4E59-BF55-36FBC98292D3}" type="slidenum">
              <a:rPr lang="cs-CZ" altLang="cs-CZ" sz="1200">
                <a:solidFill>
                  <a:schemeClr val="bg1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12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A8CA25F7-B287-414A-9B48-8E2487B9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56" y="3011487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ovéPole 8">
            <a:extLst>
              <a:ext uri="{FF2B5EF4-FFF2-40B4-BE49-F238E27FC236}">
                <a16:creationId xmlns:a16="http://schemas.microsoft.com/office/drawing/2014/main" id="{30DE33D7-FBC5-4FC0-6102-DCC62D11E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144" y="2860675"/>
            <a:ext cx="87074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100" dirty="0">
                <a:latin typeface="Montserrat ExtraBold" panose="00000900000000000000" pitchFamily="2" charset="0"/>
                <a:cs typeface="Arial" panose="020B0604020202020204" pitchFamily="34" charset="0"/>
              </a:rPr>
              <a:t>Podání podle zákona o JMHZ; LHŮTY</a:t>
            </a:r>
          </a:p>
        </p:txBody>
      </p:sp>
      <p:pic>
        <p:nvPicPr>
          <p:cNvPr id="6152" name="Obrázek 19">
            <a:extLst>
              <a:ext uri="{FF2B5EF4-FFF2-40B4-BE49-F238E27FC236}">
                <a16:creationId xmlns:a16="http://schemas.microsoft.com/office/drawing/2014/main" id="{C6DACA00-ABCE-007A-202E-23DF0370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ovéPole 9">
            <a:extLst>
              <a:ext uri="{FF2B5EF4-FFF2-40B4-BE49-F238E27FC236}">
                <a16:creationId xmlns:a16="http://schemas.microsoft.com/office/drawing/2014/main" id="{71BF3E2C-1D91-9976-5840-80CF745D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217488"/>
            <a:ext cx="2263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latin typeface="Montserrat SemiBold" panose="00000700000000000000" pitchFamily="2" charset="0"/>
                <a:cs typeface="Arial" panose="020B0604020202020204" pitchFamily="34" charset="0"/>
              </a:rPr>
              <a:t>www.mpsv.cz</a:t>
            </a:r>
          </a:p>
        </p:txBody>
      </p:sp>
    </p:spTree>
    <p:extLst>
      <p:ext uri="{BB962C8B-B14F-4D97-AF65-F5344CB8AC3E}">
        <p14:creationId xmlns:p14="http://schemas.microsoft.com/office/powerpoint/2010/main" val="113939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6" descr="Obsah obrázku skica&#10;&#10;Popis byl vytvořen automaticky">
            <a:extLst>
              <a:ext uri="{FF2B5EF4-FFF2-40B4-BE49-F238E27FC236}">
                <a16:creationId xmlns:a16="http://schemas.microsoft.com/office/drawing/2014/main" id="{56E45823-F661-6D0B-63B0-A159C0F4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07" y="874713"/>
            <a:ext cx="5375275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ázek 11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E7D0C123-39E6-AEA5-23B4-E1CA68984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219200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ovéPole 8">
            <a:extLst>
              <a:ext uri="{FF2B5EF4-FFF2-40B4-BE49-F238E27FC236}">
                <a16:creationId xmlns:a16="http://schemas.microsoft.com/office/drawing/2014/main" id="{82F26DB1-CD26-3A7B-BBCA-2727900FC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26" y="1053068"/>
            <a:ext cx="9495269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3100" dirty="0">
                <a:latin typeface="Montserrat ExtraBold" panose="00000900000000000000" pitchFamily="2" charset="0"/>
                <a:cs typeface="Arial" panose="020B0604020202020204" pitchFamily="34" charset="0"/>
              </a:rPr>
              <a:t>Tři procesy JMHZ – co se změní</a:t>
            </a:r>
            <a:endParaRPr lang="cs-CZ" altLang="cs-CZ" sz="3200" dirty="0">
              <a:latin typeface="Montserrat ExtraBold"/>
              <a:cs typeface="Arial"/>
            </a:endParaRPr>
          </a:p>
        </p:txBody>
      </p:sp>
      <p:pic>
        <p:nvPicPr>
          <p:cNvPr id="4104" name="Obrázek 16">
            <a:extLst>
              <a:ext uri="{FF2B5EF4-FFF2-40B4-BE49-F238E27FC236}">
                <a16:creationId xmlns:a16="http://schemas.microsoft.com/office/drawing/2014/main" id="{743B241C-9FA9-8C57-605F-ECEAF6A70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ovéPole 9">
            <a:extLst>
              <a:ext uri="{FF2B5EF4-FFF2-40B4-BE49-F238E27FC236}">
                <a16:creationId xmlns:a16="http://schemas.microsoft.com/office/drawing/2014/main" id="{8B87956C-E6FD-8833-9EEA-A63E862B8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217488"/>
            <a:ext cx="2263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latin typeface="Montserrat SemiBold" panose="00000700000000000000" pitchFamily="2" charset="0"/>
                <a:cs typeface="Arial" panose="020B0604020202020204" pitchFamily="34" charset="0"/>
              </a:rPr>
              <a:t>www.mpsv.cz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358DC71-8864-474C-A581-BE12CB1855DA}"/>
              </a:ext>
            </a:extLst>
          </p:cNvPr>
          <p:cNvSpPr/>
          <p:nvPr/>
        </p:nvSpPr>
        <p:spPr>
          <a:xfrm>
            <a:off x="412252" y="2258460"/>
            <a:ext cx="2463149" cy="1146721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Proces Registrace zaměstnavatele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B91B3B2F-962B-B365-01B9-F79DFC01C291}"/>
              </a:ext>
            </a:extLst>
          </p:cNvPr>
          <p:cNvSpPr/>
          <p:nvPr/>
        </p:nvSpPr>
        <p:spPr>
          <a:xfrm>
            <a:off x="2534238" y="2258460"/>
            <a:ext cx="2904423" cy="1146721"/>
          </a:xfrm>
          <a:prstGeom prst="chevron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Proces Registrace zaměstnavatele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07C3F261-CD19-2D4D-5B07-722E548C8915}"/>
              </a:ext>
            </a:extLst>
          </p:cNvPr>
          <p:cNvSpPr/>
          <p:nvPr/>
        </p:nvSpPr>
        <p:spPr>
          <a:xfrm>
            <a:off x="412252" y="3684341"/>
            <a:ext cx="2463149" cy="1146721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Proces Registrace zaměstnance</a:t>
            </a:r>
          </a:p>
          <a:p>
            <a:pPr algn="ctr"/>
            <a:r>
              <a:rPr lang="cs-CZ"/>
              <a:t>(ONZ)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E536D866-2047-442F-7A37-5BC8501F5A7B}"/>
              </a:ext>
            </a:extLst>
          </p:cNvPr>
          <p:cNvSpPr/>
          <p:nvPr/>
        </p:nvSpPr>
        <p:spPr>
          <a:xfrm>
            <a:off x="2534238" y="3684341"/>
            <a:ext cx="2904423" cy="1146721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Proces Registrace zaměstnance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D0BBFD4-0EBC-9232-EE8A-3F7715ED9163}"/>
              </a:ext>
            </a:extLst>
          </p:cNvPr>
          <p:cNvSpPr/>
          <p:nvPr/>
        </p:nvSpPr>
        <p:spPr>
          <a:xfrm>
            <a:off x="412252" y="5103013"/>
            <a:ext cx="2463149" cy="1146721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Hlášení zaměstnavatelů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2B71FF01-059C-773A-0A5E-0BD309BBB1AE}"/>
              </a:ext>
            </a:extLst>
          </p:cNvPr>
          <p:cNvSpPr/>
          <p:nvPr/>
        </p:nvSpPr>
        <p:spPr>
          <a:xfrm>
            <a:off x="2534238" y="5103013"/>
            <a:ext cx="2904423" cy="1146721"/>
          </a:xfrm>
          <a:prstGeom prst="chevron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Jednotné měsíční hlášení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4DDB70-2039-0B98-A2E2-6FBD7164D1F6}"/>
              </a:ext>
            </a:extLst>
          </p:cNvPr>
          <p:cNvSpPr/>
          <p:nvPr/>
        </p:nvSpPr>
        <p:spPr>
          <a:xfrm>
            <a:off x="5655543" y="2258459"/>
            <a:ext cx="6040271" cy="1146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Proces jako takový se nemění. Zaměstnavatelé, kteří neodvádějí pojistné za zaměstnance, ale musí se registrovat u FS budou také registrováni a vice versa. Data jsou rozšířena o 6 položek  z ISPV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A421C-C588-BE6B-0DA7-30F3ADC42903}"/>
              </a:ext>
            </a:extLst>
          </p:cNvPr>
          <p:cNvSpPr/>
          <p:nvPr/>
        </p:nvSpPr>
        <p:spPr>
          <a:xfrm>
            <a:off x="5655543" y="3429001"/>
            <a:ext cx="6040271" cy="15895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Business proces jako takový se zásadně nemění, je postaven na ONZ a  obohacen o další data, která potřebují konzumenti mimo ČSSZ.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6DC895-5528-0B3F-BA8F-738AA427F60E}"/>
              </a:ext>
            </a:extLst>
          </p:cNvPr>
          <p:cNvSpPr/>
          <p:nvPr/>
        </p:nvSpPr>
        <p:spPr>
          <a:xfrm>
            <a:off x="5669637" y="5103013"/>
            <a:ext cx="6026177" cy="1146721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Proces nově vzniklý. Sebraná datová potřeba byla přetvořena do datové věty, která bude zasílána jednou měsíčně za uplynulý měsíc.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65FD69-83EB-7BE5-828D-BCA909F566DA}"/>
              </a:ext>
            </a:extLst>
          </p:cNvPr>
          <p:cNvSpPr txBox="1"/>
          <p:nvPr/>
        </p:nvSpPr>
        <p:spPr>
          <a:xfrm>
            <a:off x="412252" y="1801843"/>
            <a:ext cx="189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/>
              <a:t>as-</a:t>
            </a:r>
            <a:r>
              <a:rPr lang="cs-CZ" b="1" err="1"/>
              <a:t>is</a:t>
            </a:r>
            <a:endParaRPr lang="cs-CZ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4876-13D1-1779-2B26-0C00C9454897}"/>
              </a:ext>
            </a:extLst>
          </p:cNvPr>
          <p:cNvSpPr txBox="1"/>
          <p:nvPr/>
        </p:nvSpPr>
        <p:spPr>
          <a:xfrm>
            <a:off x="2824729" y="1801843"/>
            <a:ext cx="189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/>
              <a:t>to-</a:t>
            </a:r>
            <a:r>
              <a:rPr lang="cs-CZ" b="1" err="1"/>
              <a:t>be</a:t>
            </a:r>
            <a:endParaRPr lang="cs-CZ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6633C0-F628-AA30-A1CC-74C332ADA656}"/>
              </a:ext>
            </a:extLst>
          </p:cNvPr>
          <p:cNvSpPr txBox="1"/>
          <p:nvPr/>
        </p:nvSpPr>
        <p:spPr>
          <a:xfrm>
            <a:off x="5655543" y="1801843"/>
            <a:ext cx="189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/>
              <a:t>komentář</a:t>
            </a:r>
          </a:p>
        </p:txBody>
      </p:sp>
    </p:spTree>
    <p:extLst>
      <p:ext uri="{BB962C8B-B14F-4D97-AF65-F5344CB8AC3E}">
        <p14:creationId xmlns:p14="http://schemas.microsoft.com/office/powerpoint/2010/main" val="39701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0A763035-EE76-B522-4490-177FBD1E6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134" y="2509502"/>
            <a:ext cx="547787" cy="5477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D9449E1-F90F-837C-3957-040B92ACA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254"/>
            <a:ext cx="12192000" cy="581106"/>
          </a:xfrm>
          <a:prstGeom prst="rect">
            <a:avLst/>
          </a:prstGeom>
        </p:spPr>
      </p:pic>
      <p:pic>
        <p:nvPicPr>
          <p:cNvPr id="54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8121C94B-A28D-2046-CE6B-165CFCCD8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89" y="3977052"/>
            <a:ext cx="333701" cy="3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8102DA93-17B2-BD54-02B2-832E282CA668}"/>
              </a:ext>
            </a:extLst>
          </p:cNvPr>
          <p:cNvSpPr/>
          <p:nvPr/>
        </p:nvSpPr>
        <p:spPr>
          <a:xfrm rot="5400000">
            <a:off x="2036843" y="2478926"/>
            <a:ext cx="353429" cy="1553060"/>
          </a:xfrm>
          <a:prstGeom prst="rightBrace">
            <a:avLst>
              <a:gd name="adj1" fmla="val 26444"/>
              <a:gd name="adj2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3F4A0ADA-0FFA-76BE-CFBA-7852DCA02350}"/>
              </a:ext>
            </a:extLst>
          </p:cNvPr>
          <p:cNvSpPr/>
          <p:nvPr/>
        </p:nvSpPr>
        <p:spPr>
          <a:xfrm rot="5400000">
            <a:off x="1972860" y="993998"/>
            <a:ext cx="353429" cy="1553060"/>
          </a:xfrm>
          <a:prstGeom prst="rightBrace">
            <a:avLst>
              <a:gd name="adj1" fmla="val 26444"/>
              <a:gd name="adj2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6" name="Picture 12" descr="Location Icon Vector Art, Icons, and Graphics for Free Download">
            <a:extLst>
              <a:ext uri="{FF2B5EF4-FFF2-40B4-BE49-F238E27FC236}">
                <a16:creationId xmlns:a16="http://schemas.microsoft.com/office/drawing/2014/main" id="{60B9AA4E-5638-D45F-6804-7A270C04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76" y="5708581"/>
            <a:ext cx="262636" cy="2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76FC753-BD59-89AF-5605-88650BDB4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305" y="1012545"/>
            <a:ext cx="547787" cy="547787"/>
          </a:xfrm>
          <a:prstGeom prst="rect">
            <a:avLst/>
          </a:prstGeom>
        </p:spPr>
      </p:pic>
      <p:sp>
        <p:nvSpPr>
          <p:cNvPr id="23" name="Arrow: Left 22">
            <a:extLst>
              <a:ext uri="{FF2B5EF4-FFF2-40B4-BE49-F238E27FC236}">
                <a16:creationId xmlns:a16="http://schemas.microsoft.com/office/drawing/2014/main" id="{BC8A25A3-B695-7F6C-42F9-1B2ECF96A4F1}"/>
              </a:ext>
            </a:extLst>
          </p:cNvPr>
          <p:cNvSpPr/>
          <p:nvPr/>
        </p:nvSpPr>
        <p:spPr>
          <a:xfrm>
            <a:off x="6036209" y="3625078"/>
            <a:ext cx="5831999" cy="639970"/>
          </a:xfrm>
          <a:prstGeom prst="leftArrow">
            <a:avLst/>
          </a:prstGeom>
          <a:solidFill>
            <a:srgbClr val="E0D5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245D53C4-BB7C-BAD3-5B4E-6E73A0C94046}"/>
              </a:ext>
            </a:extLst>
          </p:cNvPr>
          <p:cNvSpPr/>
          <p:nvPr/>
        </p:nvSpPr>
        <p:spPr>
          <a:xfrm>
            <a:off x="5946533" y="2222836"/>
            <a:ext cx="5927812" cy="63997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Business, company, person icon - Download on Iconfinder">
            <a:extLst>
              <a:ext uri="{FF2B5EF4-FFF2-40B4-BE49-F238E27FC236}">
                <a16:creationId xmlns:a16="http://schemas.microsoft.com/office/drawing/2014/main" id="{5BD6FD18-5ADC-6C02-BBCE-A9CCBF715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2" y="690694"/>
            <a:ext cx="547787" cy="5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ight Brace 19">
            <a:extLst>
              <a:ext uri="{FF2B5EF4-FFF2-40B4-BE49-F238E27FC236}">
                <a16:creationId xmlns:a16="http://schemas.microsoft.com/office/drawing/2014/main" id="{1F53EE5C-94C2-D096-2554-4E5B37CABB6C}"/>
              </a:ext>
            </a:extLst>
          </p:cNvPr>
          <p:cNvSpPr/>
          <p:nvPr/>
        </p:nvSpPr>
        <p:spPr>
          <a:xfrm rot="5400000">
            <a:off x="8178659" y="4414111"/>
            <a:ext cx="421152" cy="3765183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2A12185-80AB-1907-5ED0-E449AC01A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19183"/>
              </p:ext>
            </p:extLst>
          </p:nvPr>
        </p:nvGraphicFramePr>
        <p:xfrm>
          <a:off x="329869" y="5762095"/>
          <a:ext cx="11381344" cy="347162"/>
        </p:xfrm>
        <a:graphic>
          <a:graphicData uri="http://schemas.openxmlformats.org/drawingml/2006/table">
            <a:tbl>
              <a:tblPr/>
              <a:tblGrid>
                <a:gridCol w="196150">
                  <a:extLst>
                    <a:ext uri="{9D8B030D-6E8A-4147-A177-3AD203B41FA5}">
                      <a16:colId xmlns:a16="http://schemas.microsoft.com/office/drawing/2014/main" val="585640439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538743418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4175298967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689136840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10699827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418687917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071561845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425878268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53433747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214397447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274653890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639673728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70294132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022191199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396513988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241111895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411308736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830269760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95686707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87681399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4210558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498772435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6760216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71173661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925005472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166690550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88180964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50312360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588657740"/>
                    </a:ext>
                  </a:extLst>
                </a:gridCol>
                <a:gridCol w="200794">
                  <a:extLst>
                    <a:ext uri="{9D8B030D-6E8A-4147-A177-3AD203B41FA5}">
                      <a16:colId xmlns:a16="http://schemas.microsoft.com/office/drawing/2014/main" val="192435155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807017018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00489831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16151558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21635815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410741742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545787365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27681630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765878575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459858589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338286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350045760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73422922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436838225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98393463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93403592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05702463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98127977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417324691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755442407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482989187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219492499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14048616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47012265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831163216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80385076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937997488"/>
                    </a:ext>
                  </a:extLst>
                </a:gridCol>
                <a:gridCol w="210526">
                  <a:extLst>
                    <a:ext uri="{9D8B030D-6E8A-4147-A177-3AD203B41FA5}">
                      <a16:colId xmlns:a16="http://schemas.microsoft.com/office/drawing/2014/main" val="775527696"/>
                    </a:ext>
                  </a:extLst>
                </a:gridCol>
                <a:gridCol w="181774">
                  <a:extLst>
                    <a:ext uri="{9D8B030D-6E8A-4147-A177-3AD203B41FA5}">
                      <a16:colId xmlns:a16="http://schemas.microsoft.com/office/drawing/2014/main" val="1466940119"/>
                    </a:ext>
                  </a:extLst>
                </a:gridCol>
              </a:tblGrid>
              <a:tr h="177071">
                <a:tc gridSpan="30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  <a:cs typeface="Adobe Devanagari" panose="02040503050201020203" pitchFamily="18" charset="0"/>
                        </a:rPr>
                        <a:t>duben</a:t>
                      </a:r>
                      <a:endParaRPr lang="cs-CZ" sz="1200" b="1" i="0" u="none" strike="noStrike" kern="12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květen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Adobe Devanagari" panose="02040503050201020203" pitchFamily="18" charset="0"/>
                      </a:endParaRP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443028"/>
                  </a:ext>
                </a:extLst>
              </a:tr>
              <a:tr h="1212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91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1956409-272A-21BA-937C-5CA5143273CB}"/>
              </a:ext>
            </a:extLst>
          </p:cNvPr>
          <p:cNvSpPr txBox="1"/>
          <p:nvPr/>
        </p:nvSpPr>
        <p:spPr>
          <a:xfrm>
            <a:off x="114510" y="5300430"/>
            <a:ext cx="122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latin typeface="Montserrat Bold" panose="00000800000000000000" pitchFamily="2" charset="0"/>
              </a:rPr>
              <a:t>JMHZ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3EE559-CF5B-D46E-0554-FB909E56AE3C}"/>
              </a:ext>
            </a:extLst>
          </p:cNvPr>
          <p:cNvSpPr txBox="1"/>
          <p:nvPr/>
        </p:nvSpPr>
        <p:spPr>
          <a:xfrm flipH="1">
            <a:off x="1905759" y="1834144"/>
            <a:ext cx="849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Montserrat Bold" panose="00000800000000000000" pitchFamily="2" charset="0"/>
              </a:rPr>
              <a:t>8 dní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B3DF65-3E34-1A93-70A0-011CB427A5AA}"/>
              </a:ext>
            </a:extLst>
          </p:cNvPr>
          <p:cNvSpPr txBox="1"/>
          <p:nvPr/>
        </p:nvSpPr>
        <p:spPr>
          <a:xfrm>
            <a:off x="7031123" y="6450399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latin typeface="+mn-lt"/>
              </a:rPr>
              <a:t>Do 20. následujícího měsíce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07CEC8-63C0-DE21-BD51-C73AEBE42EF4}"/>
              </a:ext>
            </a:extLst>
          </p:cNvPr>
          <p:cNvSpPr txBox="1"/>
          <p:nvPr/>
        </p:nvSpPr>
        <p:spPr>
          <a:xfrm>
            <a:off x="2149574" y="15066"/>
            <a:ext cx="932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>
                <a:solidFill>
                  <a:schemeClr val="bg1"/>
                </a:solidFill>
                <a:latin typeface="Montserrat Bold" panose="00000800000000000000" pitchFamily="2" charset="0"/>
              </a:rPr>
              <a:t>Lhůty v JMHZ (od 1.4. do 30.6. 2026)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8CDB21A-FB23-7A17-8B24-F471F0DF51AF}"/>
              </a:ext>
            </a:extLst>
          </p:cNvPr>
          <p:cNvSpPr/>
          <p:nvPr/>
        </p:nvSpPr>
        <p:spPr>
          <a:xfrm>
            <a:off x="265661" y="6184485"/>
            <a:ext cx="6071344" cy="32279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 descr="Employee Icons - Free SVG &amp; PNG Employee Images - Noun Project">
            <a:extLst>
              <a:ext uri="{FF2B5EF4-FFF2-40B4-BE49-F238E27FC236}">
                <a16:creationId xmlns:a16="http://schemas.microsoft.com/office/drawing/2014/main" id="{C098E933-ECD3-9435-135D-EA66EB28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9" y="3713411"/>
            <a:ext cx="428905" cy="42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5E2A5B-7C51-CFF1-6907-E38E1A6BB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61700"/>
              </p:ext>
            </p:extLst>
          </p:nvPr>
        </p:nvGraphicFramePr>
        <p:xfrm>
          <a:off x="389052" y="4169572"/>
          <a:ext cx="11312030" cy="347162"/>
        </p:xfrm>
        <a:graphic>
          <a:graphicData uri="http://schemas.openxmlformats.org/drawingml/2006/table">
            <a:tbl>
              <a:tblPr/>
              <a:tblGrid>
                <a:gridCol w="195035">
                  <a:extLst>
                    <a:ext uri="{9D8B030D-6E8A-4147-A177-3AD203B41FA5}">
                      <a16:colId xmlns:a16="http://schemas.microsoft.com/office/drawing/2014/main" val="58564043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3874341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7529896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68913684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10699827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8687917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07156184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25878268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5343374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21439744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7465389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63967372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0294132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0221911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39651398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4111189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1308736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83026976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5686707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76813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210558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49877243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6760216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71173661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925005472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16669055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8180964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0312360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8865774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92435155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0701701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00489831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16151558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1635815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0741742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54578736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7681630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76587857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5985858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338286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35004576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3422922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3683822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8393463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93403592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05702463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98127977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7324691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75544240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8298918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2194924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14048616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7012265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831163216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0385076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3799748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75527696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66940119"/>
                    </a:ext>
                  </a:extLst>
                </a:gridCol>
              </a:tblGrid>
              <a:tr h="167318">
                <a:tc gridSpan="30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  <a:cs typeface="Adobe Devanagari" panose="02040503050201020203" pitchFamily="18" charset="0"/>
                        </a:rPr>
                        <a:t>duben</a:t>
                      </a:r>
                      <a:endParaRPr lang="cs-CZ" sz="1200" b="1" i="0" u="none" strike="noStrike" kern="12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  <a:cs typeface="Adobe Devanagari" panose="02040503050201020203" pitchFamily="18" charset="0"/>
                        </a:rPr>
                        <a:t>květen</a:t>
                      </a: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443028"/>
                  </a:ext>
                </a:extLst>
              </a:tr>
              <a:tr h="1565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91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BB5CA49-7C95-11D8-0E1B-E343B4A37A7F}"/>
              </a:ext>
            </a:extLst>
          </p:cNvPr>
          <p:cNvSpPr txBox="1"/>
          <p:nvPr/>
        </p:nvSpPr>
        <p:spPr>
          <a:xfrm flipH="1">
            <a:off x="3137399" y="4806938"/>
            <a:ext cx="2891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/>
              <a:t>Nejdříve 8 dní před a nejpozději před </a:t>
            </a:r>
            <a:r>
              <a:rPr lang="en-US" sz="1600" err="1"/>
              <a:t>okam</a:t>
            </a:r>
            <a:r>
              <a:rPr lang="cs-CZ" sz="1600" err="1"/>
              <a:t>žikem</a:t>
            </a:r>
            <a:r>
              <a:rPr lang="cs-CZ" sz="1600"/>
              <a:t> nástupu k výkonu práce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42F3043B-034E-138B-F354-381D0B8A5B87}"/>
              </a:ext>
            </a:extLst>
          </p:cNvPr>
          <p:cNvSpPr/>
          <p:nvPr/>
        </p:nvSpPr>
        <p:spPr>
          <a:xfrm>
            <a:off x="5959135" y="745563"/>
            <a:ext cx="5915209" cy="639970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D2691-3E15-3519-F638-3963A4B03038}"/>
              </a:ext>
            </a:extLst>
          </p:cNvPr>
          <p:cNvSpPr txBox="1"/>
          <p:nvPr/>
        </p:nvSpPr>
        <p:spPr>
          <a:xfrm>
            <a:off x="6521435" y="874116"/>
            <a:ext cx="51194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latin typeface="Montserrat Bold" panose="00000800000000000000" pitchFamily="2" charset="0"/>
                <a:ea typeface="Calibri"/>
                <a:cs typeface="Calibri"/>
              </a:rPr>
              <a:t>Registrace</a:t>
            </a:r>
            <a:r>
              <a:rPr lang="en-US" sz="1600" b="1" dirty="0">
                <a:latin typeface="Montserrat Bold" panose="00000800000000000000" pitchFamily="2" charset="0"/>
                <a:ea typeface="Calibri"/>
                <a:cs typeface="Calibri"/>
              </a:rPr>
              <a:t> </a:t>
            </a:r>
            <a:r>
              <a:rPr lang="en-US" sz="1600" b="1" dirty="0" err="1">
                <a:latin typeface="Montserrat Bold" panose="00000800000000000000" pitchFamily="2" charset="0"/>
                <a:ea typeface="Calibri"/>
                <a:cs typeface="Calibri"/>
              </a:rPr>
              <a:t>zaměstnavatele</a:t>
            </a:r>
            <a:r>
              <a:rPr lang="cs-CZ" sz="1600" b="1" dirty="0">
                <a:latin typeface="Montserrat Bold" panose="00000800000000000000" pitchFamily="2" charset="0"/>
                <a:ea typeface="Calibri"/>
                <a:cs typeface="Calibri"/>
              </a:rPr>
              <a:t> (§ 35, odst. 1 a 2)</a:t>
            </a:r>
            <a:endParaRPr lang="en-US" sz="1600" b="1" dirty="0">
              <a:latin typeface="Montserrat Bold" panose="000008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B48E9-A452-DCF7-B70C-CF962F30BE12}"/>
              </a:ext>
            </a:extLst>
          </p:cNvPr>
          <p:cNvSpPr txBox="1"/>
          <p:nvPr/>
        </p:nvSpPr>
        <p:spPr>
          <a:xfrm>
            <a:off x="6337006" y="2365031"/>
            <a:ext cx="544860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err="1">
                <a:latin typeface="Montserrat Bold" panose="00000800000000000000" pitchFamily="2" charset="0"/>
                <a:ea typeface="Calibri"/>
                <a:cs typeface="Calibri"/>
              </a:rPr>
              <a:t>Registrace</a:t>
            </a:r>
            <a:r>
              <a:rPr lang="en-US" sz="1400" b="1" dirty="0">
                <a:latin typeface="Montserrat Bold" panose="00000800000000000000" pitchFamily="2" charset="0"/>
                <a:ea typeface="Calibri"/>
                <a:cs typeface="Calibri"/>
              </a:rPr>
              <a:t> </a:t>
            </a:r>
            <a:r>
              <a:rPr lang="en-US" sz="1400" b="1" dirty="0" err="1">
                <a:latin typeface="Montserrat Bold" panose="00000800000000000000" pitchFamily="2" charset="0"/>
                <a:ea typeface="Calibri"/>
                <a:cs typeface="Calibri"/>
              </a:rPr>
              <a:t>zaměstn</a:t>
            </a:r>
            <a:r>
              <a:rPr lang="cs-CZ" sz="1400" b="1" dirty="0" err="1">
                <a:latin typeface="Montserrat Bold" panose="00000800000000000000" pitchFamily="2" charset="0"/>
                <a:ea typeface="Calibri"/>
                <a:cs typeface="Calibri"/>
              </a:rPr>
              <a:t>ance</a:t>
            </a:r>
            <a:r>
              <a:rPr lang="cs-CZ" sz="1400" b="1" dirty="0">
                <a:latin typeface="Montserrat Bold" panose="00000800000000000000" pitchFamily="2" charset="0"/>
                <a:ea typeface="Calibri"/>
                <a:cs typeface="Calibri"/>
              </a:rPr>
              <a:t> s českým občanstvím (§ 35/3)</a:t>
            </a:r>
            <a:endParaRPr lang="en-US" sz="1600" b="1" dirty="0">
              <a:latin typeface="Montserrat Bold" panose="000008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C68AA-794E-A89B-57D5-569226A3D2AB}"/>
              </a:ext>
            </a:extLst>
          </p:cNvPr>
          <p:cNvSpPr txBox="1"/>
          <p:nvPr/>
        </p:nvSpPr>
        <p:spPr>
          <a:xfrm>
            <a:off x="6337005" y="3777113"/>
            <a:ext cx="562701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err="1">
                <a:latin typeface="Montserrat Bold" panose="00000800000000000000" pitchFamily="2" charset="0"/>
                <a:ea typeface="Calibri"/>
                <a:cs typeface="Calibri"/>
              </a:rPr>
              <a:t>Registrace</a:t>
            </a:r>
            <a:r>
              <a:rPr lang="en-US" sz="1400" b="1" dirty="0">
                <a:latin typeface="Montserrat Bold" panose="00000800000000000000" pitchFamily="2" charset="0"/>
                <a:ea typeface="Calibri"/>
                <a:cs typeface="Calibri"/>
              </a:rPr>
              <a:t> </a:t>
            </a:r>
            <a:r>
              <a:rPr lang="en-US" sz="1400" b="1" dirty="0" err="1">
                <a:latin typeface="Montserrat Bold" panose="00000800000000000000" pitchFamily="2" charset="0"/>
                <a:ea typeface="Calibri"/>
                <a:cs typeface="Calibri"/>
              </a:rPr>
              <a:t>zaměstn</a:t>
            </a:r>
            <a:r>
              <a:rPr lang="cs-CZ" sz="1400" b="1" dirty="0" err="1">
                <a:latin typeface="Montserrat Bold" panose="00000800000000000000" pitchFamily="2" charset="0"/>
                <a:ea typeface="Calibri"/>
                <a:cs typeface="Calibri"/>
              </a:rPr>
              <a:t>ance</a:t>
            </a:r>
            <a:r>
              <a:rPr lang="cs-CZ" sz="1400" b="1" dirty="0">
                <a:latin typeface="Montserrat Bold" panose="00000800000000000000" pitchFamily="2" charset="0"/>
                <a:ea typeface="Calibri"/>
                <a:cs typeface="Calibri"/>
              </a:rPr>
              <a:t> bez českého občanství (§ 35/ 3 c))</a:t>
            </a:r>
            <a:endParaRPr lang="en-US" sz="1400" b="1" dirty="0">
              <a:latin typeface="Montserrat Bold" panose="00000800000000000000" pitchFamily="2" charset="0"/>
            </a:endParaRP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13C813B2-08EE-88B7-F6EB-A1893BEB30C9}"/>
              </a:ext>
            </a:extLst>
          </p:cNvPr>
          <p:cNvSpPr/>
          <p:nvPr/>
        </p:nvSpPr>
        <p:spPr>
          <a:xfrm>
            <a:off x="6036209" y="5158945"/>
            <a:ext cx="5825922" cy="63997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BA476D-A3FB-E93A-EB10-7BA28A787128}"/>
              </a:ext>
            </a:extLst>
          </p:cNvPr>
          <p:cNvSpPr txBox="1"/>
          <p:nvPr/>
        </p:nvSpPr>
        <p:spPr>
          <a:xfrm>
            <a:off x="6446901" y="5309547"/>
            <a:ext cx="502966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 b="1" dirty="0">
                <a:latin typeface="Montserrat Bold" panose="00000800000000000000" pitchFamily="2" charset="0"/>
                <a:ea typeface="Calibri"/>
                <a:cs typeface="Calibri"/>
              </a:rPr>
              <a:t>Jednotné měsíční hlášení zaměstnavatelů (§ 7 a 34)</a:t>
            </a:r>
            <a:endParaRPr lang="en-US" sz="1600" b="1" dirty="0">
              <a:latin typeface="Montserrat Bold" panose="000008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85728A-9FE7-6E03-8547-1FF513C4A141}"/>
              </a:ext>
            </a:extLst>
          </p:cNvPr>
          <p:cNvSpPr txBox="1"/>
          <p:nvPr/>
        </p:nvSpPr>
        <p:spPr>
          <a:xfrm>
            <a:off x="563265" y="3879423"/>
            <a:ext cx="1093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>
                <a:latin typeface="Montserrat Bold" panose="00000800000000000000" pitchFamily="2" charset="0"/>
              </a:rPr>
              <a:t>Cizinec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C639A52-8038-4DF9-9C15-FC46223A8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936273"/>
              </p:ext>
            </p:extLst>
          </p:nvPr>
        </p:nvGraphicFramePr>
        <p:xfrm>
          <a:off x="328849" y="2783396"/>
          <a:ext cx="11312030" cy="347162"/>
        </p:xfrm>
        <a:graphic>
          <a:graphicData uri="http://schemas.openxmlformats.org/drawingml/2006/table">
            <a:tbl>
              <a:tblPr/>
              <a:tblGrid>
                <a:gridCol w="195035">
                  <a:extLst>
                    <a:ext uri="{9D8B030D-6E8A-4147-A177-3AD203B41FA5}">
                      <a16:colId xmlns:a16="http://schemas.microsoft.com/office/drawing/2014/main" val="58564043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3874341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7529896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68913684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10699827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8687917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07156184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25878268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5343374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21439744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7465389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63967372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0294132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0221911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39651398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4111189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1308736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83026976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5686707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76813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210558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49877243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6760216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71173661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925005472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16669055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8180964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0312360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8865774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92435155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0701701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00489831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16151558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1635815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0741742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54578736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7681630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76587857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5985858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338286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35004576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3422922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3683822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8393463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93403592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05702463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98127977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7324691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75544240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8298918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2194924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14048616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7012265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831163216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0385076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3799748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75527696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66940119"/>
                    </a:ext>
                  </a:extLst>
                </a:gridCol>
              </a:tblGrid>
              <a:tr h="167318">
                <a:tc gridSpan="30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  <a:cs typeface="Adobe Devanagari" panose="02040503050201020203" pitchFamily="18" charset="0"/>
                        </a:rPr>
                        <a:t>duben</a:t>
                      </a:r>
                      <a:endParaRPr lang="cs-CZ" sz="1200" b="1" i="0" u="none" strike="noStrike" kern="12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  <a:cs typeface="Adobe Devanagari" panose="02040503050201020203" pitchFamily="18" charset="0"/>
                        </a:rPr>
                        <a:t>květen</a:t>
                      </a: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443028"/>
                  </a:ext>
                </a:extLst>
              </a:tr>
              <a:tr h="1565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917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1108C146-2B26-2EB2-E23E-B594E8F33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67042"/>
              </p:ext>
            </p:extLst>
          </p:nvPr>
        </p:nvGraphicFramePr>
        <p:xfrm>
          <a:off x="285563" y="1317574"/>
          <a:ext cx="11312030" cy="347162"/>
        </p:xfrm>
        <a:graphic>
          <a:graphicData uri="http://schemas.openxmlformats.org/drawingml/2006/table">
            <a:tbl>
              <a:tblPr/>
              <a:tblGrid>
                <a:gridCol w="195035">
                  <a:extLst>
                    <a:ext uri="{9D8B030D-6E8A-4147-A177-3AD203B41FA5}">
                      <a16:colId xmlns:a16="http://schemas.microsoft.com/office/drawing/2014/main" val="58564043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3874341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7529896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68913684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10699827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8687917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07156184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25878268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5343374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21439744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7465389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63967372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0294132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0221911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39651398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4111189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1308736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83026976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5686707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76813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210558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49877243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6760216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71173661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925005472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16669055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8180964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0312360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8865774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92435155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0701701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00489831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16151558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1635815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0741742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54578736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7681630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76587857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5985858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338286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35004576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3422922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3683822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8393463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93403592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05702463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98127977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7324691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75544240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8298918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2194924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14048616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7012265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831163216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0385076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3799748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75527696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66940119"/>
                    </a:ext>
                  </a:extLst>
                </a:gridCol>
              </a:tblGrid>
              <a:tr h="167318">
                <a:tc gridSpan="30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  <a:cs typeface="Adobe Devanagari" panose="02040503050201020203" pitchFamily="18" charset="0"/>
                        </a:rPr>
                        <a:t>duben</a:t>
                      </a:r>
                      <a:endParaRPr lang="cs-CZ" sz="1200" b="1" i="0" u="none" strike="noStrike" kern="12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  <a:cs typeface="Adobe Devanagari" panose="02040503050201020203" pitchFamily="18" charset="0"/>
                        </a:rPr>
                        <a:t>květen</a:t>
                      </a: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443028"/>
                  </a:ext>
                </a:extLst>
              </a:tr>
              <a:tr h="1565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917"/>
                  </a:ext>
                </a:extLst>
              </a:tr>
            </a:tbl>
          </a:graphicData>
        </a:graphic>
      </p:graphicFrame>
      <p:pic>
        <p:nvPicPr>
          <p:cNvPr id="49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E40074B1-08E5-361E-964B-4930B3D7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74" y="1035158"/>
            <a:ext cx="440025" cy="4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E6CCF1D-D67A-4FBF-F4FA-9EE1ACD0A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849" y="3794300"/>
            <a:ext cx="547787" cy="547787"/>
          </a:xfrm>
          <a:prstGeom prst="rect">
            <a:avLst/>
          </a:prstGeom>
        </p:spPr>
      </p:pic>
      <p:pic>
        <p:nvPicPr>
          <p:cNvPr id="16" name="Picture 2" descr="Employee Icons - Free SVG &amp; PNG Employee Images - Noun Project">
            <a:extLst>
              <a:ext uri="{FF2B5EF4-FFF2-40B4-BE49-F238E27FC236}">
                <a16:creationId xmlns:a16="http://schemas.microsoft.com/office/drawing/2014/main" id="{9AF7FCE4-F1AA-3109-5137-548546FF8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4" y="2301698"/>
            <a:ext cx="428905" cy="42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ight Brace 30">
            <a:extLst>
              <a:ext uri="{FF2B5EF4-FFF2-40B4-BE49-F238E27FC236}">
                <a16:creationId xmlns:a16="http://schemas.microsoft.com/office/drawing/2014/main" id="{DDBAC2F0-33C6-8C6A-3DD6-5BF68F73C1FE}"/>
              </a:ext>
            </a:extLst>
          </p:cNvPr>
          <p:cNvSpPr/>
          <p:nvPr/>
        </p:nvSpPr>
        <p:spPr>
          <a:xfrm rot="5400000">
            <a:off x="4395604" y="3934939"/>
            <a:ext cx="353429" cy="1553060"/>
          </a:xfrm>
          <a:prstGeom prst="rightBrace">
            <a:avLst>
              <a:gd name="adj1" fmla="val 26444"/>
              <a:gd name="adj2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44D5A1-85F8-7A6B-0B80-67813C8A6733}"/>
              </a:ext>
            </a:extLst>
          </p:cNvPr>
          <p:cNvSpPr txBox="1"/>
          <p:nvPr/>
        </p:nvSpPr>
        <p:spPr>
          <a:xfrm>
            <a:off x="3043302" y="2579667"/>
            <a:ext cx="160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Plná registrace</a:t>
            </a:r>
            <a:endParaRPr lang="en-US"/>
          </a:p>
        </p:txBody>
      </p:sp>
      <p:pic>
        <p:nvPicPr>
          <p:cNvPr id="51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6F6BA8E7-B114-206A-C16D-D25B6A737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13" y="2597483"/>
            <a:ext cx="333701" cy="3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35546FA-44D9-730A-F10B-E4DD96AC9A6D}"/>
              </a:ext>
            </a:extLst>
          </p:cNvPr>
          <p:cNvSpPr txBox="1"/>
          <p:nvPr/>
        </p:nvSpPr>
        <p:spPr>
          <a:xfrm>
            <a:off x="3043302" y="1085773"/>
            <a:ext cx="160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Plná registrace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1358A3-A7B2-E972-E551-664791EBB31D}"/>
              </a:ext>
            </a:extLst>
          </p:cNvPr>
          <p:cNvSpPr txBox="1"/>
          <p:nvPr/>
        </p:nvSpPr>
        <p:spPr>
          <a:xfrm flipH="1">
            <a:off x="1866873" y="3418059"/>
            <a:ext cx="849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Montserrat Bold" panose="00000800000000000000" pitchFamily="2" charset="0"/>
              </a:rPr>
              <a:t>8 dní</a:t>
            </a:r>
          </a:p>
        </p:txBody>
      </p:sp>
    </p:spTree>
    <p:extLst>
      <p:ext uri="{BB962C8B-B14F-4D97-AF65-F5344CB8AC3E}">
        <p14:creationId xmlns:p14="http://schemas.microsoft.com/office/powerpoint/2010/main" val="39009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15" grpId="0" animBg="1"/>
      <p:bldP spid="3" grpId="0"/>
      <p:bldP spid="7" grpId="0"/>
      <p:bldP spid="11" grpId="0"/>
      <p:bldP spid="28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E810F-A6D8-963C-CD9D-404FE0EC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446" y="928775"/>
            <a:ext cx="397865" cy="4592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D9449E1-F90F-837C-3957-040B92ACA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254"/>
            <a:ext cx="12192000" cy="581106"/>
          </a:xfrm>
          <a:prstGeom prst="rect">
            <a:avLst/>
          </a:prstGeom>
        </p:spPr>
      </p:pic>
      <p:pic>
        <p:nvPicPr>
          <p:cNvPr id="54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8121C94B-A28D-2046-CE6B-165CFCCD8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46" y="3982871"/>
            <a:ext cx="333701" cy="3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A763035-EE76-B522-4490-177FBD1E6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130" y="2434274"/>
            <a:ext cx="547787" cy="547787"/>
          </a:xfrm>
          <a:prstGeom prst="rect">
            <a:avLst/>
          </a:prstGeom>
        </p:spPr>
      </p:pic>
      <p:sp>
        <p:nvSpPr>
          <p:cNvPr id="29" name="Right Brace 28">
            <a:extLst>
              <a:ext uri="{FF2B5EF4-FFF2-40B4-BE49-F238E27FC236}">
                <a16:creationId xmlns:a16="http://schemas.microsoft.com/office/drawing/2014/main" id="{2BC79E0D-3D4B-51F2-7DC4-1D43517A8DC9}"/>
              </a:ext>
            </a:extLst>
          </p:cNvPr>
          <p:cNvSpPr/>
          <p:nvPr/>
        </p:nvSpPr>
        <p:spPr>
          <a:xfrm rot="5400000">
            <a:off x="3578522" y="2475710"/>
            <a:ext cx="353429" cy="1553060"/>
          </a:xfrm>
          <a:prstGeom prst="rightBrace">
            <a:avLst>
              <a:gd name="adj1" fmla="val 26444"/>
              <a:gd name="adj2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8102DA93-17B2-BD54-02B2-832E282CA668}"/>
              </a:ext>
            </a:extLst>
          </p:cNvPr>
          <p:cNvSpPr/>
          <p:nvPr/>
        </p:nvSpPr>
        <p:spPr>
          <a:xfrm rot="5400000">
            <a:off x="2036843" y="2478926"/>
            <a:ext cx="353429" cy="1553060"/>
          </a:xfrm>
          <a:prstGeom prst="rightBrace">
            <a:avLst>
              <a:gd name="adj1" fmla="val 26444"/>
              <a:gd name="adj2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4CC5F948-6289-BB3D-212B-A4A2BFC6B030}"/>
              </a:ext>
            </a:extLst>
          </p:cNvPr>
          <p:cNvSpPr/>
          <p:nvPr/>
        </p:nvSpPr>
        <p:spPr>
          <a:xfrm rot="16200000">
            <a:off x="2025462" y="2119130"/>
            <a:ext cx="353429" cy="1553060"/>
          </a:xfrm>
          <a:prstGeom prst="rightBrace">
            <a:avLst>
              <a:gd name="adj1" fmla="val 26444"/>
              <a:gd name="adj2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3F4A0ADA-0FFA-76BE-CFBA-7852DCA02350}"/>
              </a:ext>
            </a:extLst>
          </p:cNvPr>
          <p:cNvSpPr/>
          <p:nvPr/>
        </p:nvSpPr>
        <p:spPr>
          <a:xfrm rot="5400000">
            <a:off x="1581658" y="417539"/>
            <a:ext cx="267320" cy="2696075"/>
          </a:xfrm>
          <a:prstGeom prst="rightBrace">
            <a:avLst>
              <a:gd name="adj1" fmla="val 26444"/>
              <a:gd name="adj2" fmla="val 50429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6" name="Picture 12" descr="Location Icon Vector Art, Icons, and Graphics for Free Download">
            <a:extLst>
              <a:ext uri="{FF2B5EF4-FFF2-40B4-BE49-F238E27FC236}">
                <a16:creationId xmlns:a16="http://schemas.microsoft.com/office/drawing/2014/main" id="{60B9AA4E-5638-D45F-6804-7A270C04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76" y="5708581"/>
            <a:ext cx="262636" cy="2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rrow: Left 22">
            <a:extLst>
              <a:ext uri="{FF2B5EF4-FFF2-40B4-BE49-F238E27FC236}">
                <a16:creationId xmlns:a16="http://schemas.microsoft.com/office/drawing/2014/main" id="{BC8A25A3-B695-7F6C-42F9-1B2ECF96A4F1}"/>
              </a:ext>
            </a:extLst>
          </p:cNvPr>
          <p:cNvSpPr/>
          <p:nvPr/>
        </p:nvSpPr>
        <p:spPr>
          <a:xfrm>
            <a:off x="6036209" y="3679508"/>
            <a:ext cx="5831999" cy="639970"/>
          </a:xfrm>
          <a:prstGeom prst="leftArrow">
            <a:avLst/>
          </a:prstGeom>
          <a:solidFill>
            <a:srgbClr val="E0D5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245D53C4-BB7C-BAD3-5B4E-6E73A0C94046}"/>
              </a:ext>
            </a:extLst>
          </p:cNvPr>
          <p:cNvSpPr/>
          <p:nvPr/>
        </p:nvSpPr>
        <p:spPr>
          <a:xfrm>
            <a:off x="5946533" y="2266380"/>
            <a:ext cx="5927812" cy="63997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Business, company, person icon - Download on Iconfinder">
            <a:extLst>
              <a:ext uri="{FF2B5EF4-FFF2-40B4-BE49-F238E27FC236}">
                <a16:creationId xmlns:a16="http://schemas.microsoft.com/office/drawing/2014/main" id="{5BD6FD18-5ADC-6C02-BBCE-A9CCBF715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1" y="782963"/>
            <a:ext cx="547787" cy="5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ight Brace 19">
            <a:extLst>
              <a:ext uri="{FF2B5EF4-FFF2-40B4-BE49-F238E27FC236}">
                <a16:creationId xmlns:a16="http://schemas.microsoft.com/office/drawing/2014/main" id="{1F53EE5C-94C2-D096-2554-4E5B37CABB6C}"/>
              </a:ext>
            </a:extLst>
          </p:cNvPr>
          <p:cNvSpPr/>
          <p:nvPr/>
        </p:nvSpPr>
        <p:spPr>
          <a:xfrm rot="5400000">
            <a:off x="8178659" y="4414111"/>
            <a:ext cx="421152" cy="3765183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2A12185-80AB-1907-5ED0-E449AC01A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032221"/>
              </p:ext>
            </p:extLst>
          </p:nvPr>
        </p:nvGraphicFramePr>
        <p:xfrm>
          <a:off x="329869" y="5762095"/>
          <a:ext cx="11572850" cy="347162"/>
        </p:xfrm>
        <a:graphic>
          <a:graphicData uri="http://schemas.openxmlformats.org/drawingml/2006/table">
            <a:tbl>
              <a:tblPr/>
              <a:tblGrid>
                <a:gridCol w="196150">
                  <a:extLst>
                    <a:ext uri="{9D8B030D-6E8A-4147-A177-3AD203B41FA5}">
                      <a16:colId xmlns:a16="http://schemas.microsoft.com/office/drawing/2014/main" val="585640439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538743418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4175298967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689136840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10699827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418687917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071561845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425878268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53433747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214397447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274653890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639673728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70294132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022191199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396513988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241111895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411308736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830269760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95686707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87681399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4210558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498772435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6760216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71173661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925005472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166690550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88180964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50312360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588657740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92435155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85211629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807017018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00489831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16151558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21635815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410741742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545787365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27681630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765878575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459858589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338286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350045760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73422922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436838225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98393463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93403592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05702463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98127977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417324691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755442407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482989187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219492499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3140486163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470122651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831163216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1803850764"/>
                    </a:ext>
                  </a:extLst>
                </a:gridCol>
                <a:gridCol w="196150">
                  <a:extLst>
                    <a:ext uri="{9D8B030D-6E8A-4147-A177-3AD203B41FA5}">
                      <a16:colId xmlns:a16="http://schemas.microsoft.com/office/drawing/2014/main" val="2937997488"/>
                    </a:ext>
                  </a:extLst>
                </a:gridCol>
                <a:gridCol w="210526">
                  <a:extLst>
                    <a:ext uri="{9D8B030D-6E8A-4147-A177-3AD203B41FA5}">
                      <a16:colId xmlns:a16="http://schemas.microsoft.com/office/drawing/2014/main" val="775527696"/>
                    </a:ext>
                  </a:extLst>
                </a:gridCol>
                <a:gridCol w="181774">
                  <a:extLst>
                    <a:ext uri="{9D8B030D-6E8A-4147-A177-3AD203B41FA5}">
                      <a16:colId xmlns:a16="http://schemas.microsoft.com/office/drawing/2014/main" val="1466940119"/>
                    </a:ext>
                  </a:extLst>
                </a:gridCol>
              </a:tblGrid>
              <a:tr h="177071">
                <a:tc gridSpan="3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</a:rPr>
                        <a:t>červenec</a:t>
                      </a: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srpen</a:t>
                      </a: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443028"/>
                  </a:ext>
                </a:extLst>
              </a:tr>
              <a:tr h="1212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91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1956409-272A-21BA-937C-5CA5143273CB}"/>
              </a:ext>
            </a:extLst>
          </p:cNvPr>
          <p:cNvSpPr txBox="1"/>
          <p:nvPr/>
        </p:nvSpPr>
        <p:spPr>
          <a:xfrm>
            <a:off x="114510" y="5300430"/>
            <a:ext cx="122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latin typeface="Montserrat Bold" panose="00000800000000000000" pitchFamily="2" charset="0"/>
              </a:rPr>
              <a:t>JMHZ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3EE559-CF5B-D46E-0554-FB909E56AE3C}"/>
              </a:ext>
            </a:extLst>
          </p:cNvPr>
          <p:cNvSpPr txBox="1"/>
          <p:nvPr/>
        </p:nvSpPr>
        <p:spPr>
          <a:xfrm flipH="1">
            <a:off x="425105" y="1821373"/>
            <a:ext cx="6487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/>
              <a:t>Nejdříve 15 a nejpozději 2 dny před nástupem prvního zaměstnance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918748-26CF-4B6E-0AF7-075EC6CD37E4}"/>
              </a:ext>
            </a:extLst>
          </p:cNvPr>
          <p:cNvSpPr txBox="1"/>
          <p:nvPr/>
        </p:nvSpPr>
        <p:spPr>
          <a:xfrm flipH="1">
            <a:off x="3501012" y="3323510"/>
            <a:ext cx="783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Montserrat Bold" panose="00000800000000000000" pitchFamily="2" charset="0"/>
              </a:rPr>
              <a:t>8 dní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B3DF65-3E34-1A93-70A0-011CB427A5AA}"/>
              </a:ext>
            </a:extLst>
          </p:cNvPr>
          <p:cNvSpPr txBox="1"/>
          <p:nvPr/>
        </p:nvSpPr>
        <p:spPr>
          <a:xfrm>
            <a:off x="7031123" y="6450399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latin typeface="+mn-lt"/>
              </a:rPr>
              <a:t>Do 20. následujícího měsíce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177F34-779A-5B74-4DFD-3C546B43C0B9}"/>
              </a:ext>
            </a:extLst>
          </p:cNvPr>
          <p:cNvSpPr txBox="1"/>
          <p:nvPr/>
        </p:nvSpPr>
        <p:spPr>
          <a:xfrm flipH="1">
            <a:off x="1947951" y="3327368"/>
            <a:ext cx="783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Montserrat Bold" panose="00000800000000000000" pitchFamily="2" charset="0"/>
              </a:rPr>
              <a:t>8 dní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07CEC8-63C0-DE21-BD51-C73AEBE42EF4}"/>
              </a:ext>
            </a:extLst>
          </p:cNvPr>
          <p:cNvSpPr txBox="1"/>
          <p:nvPr/>
        </p:nvSpPr>
        <p:spPr>
          <a:xfrm>
            <a:off x="2149574" y="15066"/>
            <a:ext cx="932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>
                <a:solidFill>
                  <a:schemeClr val="bg1"/>
                </a:solidFill>
                <a:latin typeface="Montserrat Bold" panose="00000800000000000000" pitchFamily="2" charset="0"/>
              </a:rPr>
              <a:t>Lhůty v JMHZ (od 1.7.2026)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8CDB21A-FB23-7A17-8B24-F471F0DF51AF}"/>
              </a:ext>
            </a:extLst>
          </p:cNvPr>
          <p:cNvSpPr/>
          <p:nvPr/>
        </p:nvSpPr>
        <p:spPr>
          <a:xfrm>
            <a:off x="265661" y="6184485"/>
            <a:ext cx="6071344" cy="32279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 descr="Employee Icons - Free SVG &amp; PNG Employee Images - Noun Project">
            <a:extLst>
              <a:ext uri="{FF2B5EF4-FFF2-40B4-BE49-F238E27FC236}">
                <a16:creationId xmlns:a16="http://schemas.microsoft.com/office/drawing/2014/main" id="{C098E933-ECD3-9435-135D-EA66EB28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9" y="3713411"/>
            <a:ext cx="428905" cy="42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5E2A5B-7C51-CFF1-6907-E38E1A6BB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454841"/>
              </p:ext>
            </p:extLst>
          </p:nvPr>
        </p:nvGraphicFramePr>
        <p:xfrm>
          <a:off x="367280" y="4169572"/>
          <a:ext cx="11507065" cy="347162"/>
        </p:xfrm>
        <a:graphic>
          <a:graphicData uri="http://schemas.openxmlformats.org/drawingml/2006/table">
            <a:tbl>
              <a:tblPr/>
              <a:tblGrid>
                <a:gridCol w="195035">
                  <a:extLst>
                    <a:ext uri="{9D8B030D-6E8A-4147-A177-3AD203B41FA5}">
                      <a16:colId xmlns:a16="http://schemas.microsoft.com/office/drawing/2014/main" val="58564043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3874341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7529896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68913684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10699827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8687917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07156184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25878268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5343374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21439744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7465389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63967372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0294132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0221911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39651398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4111189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1308736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83026976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5686707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76813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210558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49877243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6760216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71173661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925005472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16669055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8180964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0312360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8865774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92435155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521162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0701701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00489831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16151558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1635815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0741742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54578736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7681630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76587857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5985858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338286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35004576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3422922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3683822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8393463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93403592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05702463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98127977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7324691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75544240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8298918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2194924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14048616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7012265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831163216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0385076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3799748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75527696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66940119"/>
                    </a:ext>
                  </a:extLst>
                </a:gridCol>
              </a:tblGrid>
              <a:tr h="167318">
                <a:tc gridSpan="3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</a:rPr>
                        <a:t>červenec</a:t>
                      </a: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  <a:cs typeface="Adobe Devanagari" panose="02040503050201020203" pitchFamily="18" charset="0"/>
                        </a:rPr>
                        <a:t>srpen</a:t>
                      </a: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443028"/>
                  </a:ext>
                </a:extLst>
              </a:tr>
              <a:tr h="1565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91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BB5CA49-7C95-11D8-0E1B-E343B4A37A7F}"/>
              </a:ext>
            </a:extLst>
          </p:cNvPr>
          <p:cNvSpPr txBox="1"/>
          <p:nvPr/>
        </p:nvSpPr>
        <p:spPr>
          <a:xfrm flipH="1">
            <a:off x="1227945" y="4853996"/>
            <a:ext cx="639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/>
              <a:t>Nejdříve 8 dní před a nejpozději </a:t>
            </a:r>
            <a:r>
              <a:rPr lang="en-US" sz="1600"/>
              <a:t>p</a:t>
            </a:r>
            <a:r>
              <a:rPr lang="cs-CZ" sz="1600" err="1"/>
              <a:t>řed</a:t>
            </a:r>
            <a:r>
              <a:rPr lang="cs-CZ" sz="1600"/>
              <a:t> okamžikem nástupu k výkonu práce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42F3043B-034E-138B-F354-381D0B8A5B87}"/>
              </a:ext>
            </a:extLst>
          </p:cNvPr>
          <p:cNvSpPr/>
          <p:nvPr/>
        </p:nvSpPr>
        <p:spPr>
          <a:xfrm>
            <a:off x="5959135" y="799993"/>
            <a:ext cx="5915209" cy="639970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D2691-3E15-3519-F638-3963A4B03038}"/>
              </a:ext>
            </a:extLst>
          </p:cNvPr>
          <p:cNvSpPr txBox="1"/>
          <p:nvPr/>
        </p:nvSpPr>
        <p:spPr>
          <a:xfrm>
            <a:off x="6515298" y="951494"/>
            <a:ext cx="369971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latin typeface="Montserrat Bold" panose="00000800000000000000" pitchFamily="2" charset="0"/>
                <a:ea typeface="Calibri"/>
                <a:cs typeface="Calibri"/>
              </a:rPr>
              <a:t>Registrace</a:t>
            </a:r>
            <a:r>
              <a:rPr lang="en-US" sz="1600" b="1" dirty="0">
                <a:latin typeface="Montserrat Bold" panose="00000800000000000000" pitchFamily="2" charset="0"/>
                <a:ea typeface="Calibri"/>
                <a:cs typeface="Calibri"/>
              </a:rPr>
              <a:t> </a:t>
            </a:r>
            <a:r>
              <a:rPr lang="en-US" sz="1600" b="1" dirty="0" err="1">
                <a:latin typeface="Montserrat Bold" panose="00000800000000000000" pitchFamily="2" charset="0"/>
                <a:ea typeface="Calibri"/>
                <a:cs typeface="Calibri"/>
              </a:rPr>
              <a:t>zaměstnavatele</a:t>
            </a:r>
            <a:r>
              <a:rPr lang="cs-CZ" sz="1600" b="1" dirty="0">
                <a:latin typeface="Montserrat Bold" panose="00000800000000000000" pitchFamily="2" charset="0"/>
                <a:ea typeface="Calibri"/>
                <a:cs typeface="Calibri"/>
              </a:rPr>
              <a:t> (§ 17)</a:t>
            </a:r>
            <a:endParaRPr lang="en-US" sz="1600" b="1" dirty="0">
              <a:latin typeface="Montserrat Bold" panose="000008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B48E9-A452-DCF7-B70C-CF962F30BE12}"/>
              </a:ext>
            </a:extLst>
          </p:cNvPr>
          <p:cNvSpPr txBox="1"/>
          <p:nvPr/>
        </p:nvSpPr>
        <p:spPr>
          <a:xfrm>
            <a:off x="6311138" y="2408575"/>
            <a:ext cx="56528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err="1">
                <a:latin typeface="Montserrat Bold" panose="00000800000000000000" pitchFamily="2" charset="0"/>
                <a:ea typeface="Calibri"/>
                <a:cs typeface="Calibri"/>
              </a:rPr>
              <a:t>Registrace</a:t>
            </a:r>
            <a:r>
              <a:rPr lang="en-US" sz="1400" b="1" dirty="0">
                <a:latin typeface="Montserrat Bold" panose="00000800000000000000" pitchFamily="2" charset="0"/>
                <a:ea typeface="Calibri"/>
                <a:cs typeface="Calibri"/>
              </a:rPr>
              <a:t> </a:t>
            </a:r>
            <a:r>
              <a:rPr lang="en-US" sz="1400" b="1" dirty="0" err="1">
                <a:latin typeface="Montserrat Bold" panose="00000800000000000000" pitchFamily="2" charset="0"/>
                <a:ea typeface="Calibri"/>
                <a:cs typeface="Calibri"/>
              </a:rPr>
              <a:t>zaměstn</a:t>
            </a:r>
            <a:r>
              <a:rPr lang="cs-CZ" sz="1400" b="1" dirty="0" err="1">
                <a:latin typeface="Montserrat Bold" panose="00000800000000000000" pitchFamily="2" charset="0"/>
                <a:ea typeface="Calibri"/>
                <a:cs typeface="Calibri"/>
              </a:rPr>
              <a:t>ance</a:t>
            </a:r>
            <a:r>
              <a:rPr lang="cs-CZ" sz="1400" b="1" dirty="0">
                <a:latin typeface="Montserrat Bold" panose="00000800000000000000" pitchFamily="2" charset="0"/>
                <a:ea typeface="Calibri"/>
                <a:cs typeface="Calibri"/>
              </a:rPr>
              <a:t> s českým občanstvím (§ 19/ 1 a 2)</a:t>
            </a:r>
            <a:endParaRPr lang="en-US" sz="1400" b="1" dirty="0">
              <a:latin typeface="Montserrat Bold" panose="000008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C68AA-794E-A89B-57D5-569226A3D2AB}"/>
              </a:ext>
            </a:extLst>
          </p:cNvPr>
          <p:cNvSpPr txBox="1"/>
          <p:nvPr/>
        </p:nvSpPr>
        <p:spPr>
          <a:xfrm>
            <a:off x="6481453" y="3820657"/>
            <a:ext cx="538675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err="1">
                <a:latin typeface="Montserrat Bold" panose="00000800000000000000" pitchFamily="2" charset="0"/>
                <a:ea typeface="Calibri"/>
                <a:cs typeface="Calibri"/>
              </a:rPr>
              <a:t>Registrace</a:t>
            </a:r>
            <a:r>
              <a:rPr lang="en-US" sz="1400" b="1" dirty="0">
                <a:latin typeface="Montserrat Bold" panose="00000800000000000000" pitchFamily="2" charset="0"/>
                <a:ea typeface="Calibri"/>
                <a:cs typeface="Calibri"/>
              </a:rPr>
              <a:t> </a:t>
            </a:r>
            <a:r>
              <a:rPr lang="en-US" sz="1400" b="1" dirty="0" err="1">
                <a:latin typeface="Montserrat Bold" panose="00000800000000000000" pitchFamily="2" charset="0"/>
                <a:ea typeface="Calibri"/>
                <a:cs typeface="Calibri"/>
              </a:rPr>
              <a:t>zaměstn</a:t>
            </a:r>
            <a:r>
              <a:rPr lang="cs-CZ" sz="1400" b="1" dirty="0" err="1">
                <a:latin typeface="Montserrat Bold" panose="00000800000000000000" pitchFamily="2" charset="0"/>
                <a:ea typeface="Calibri"/>
                <a:cs typeface="Calibri"/>
              </a:rPr>
              <a:t>ance</a:t>
            </a:r>
            <a:r>
              <a:rPr lang="cs-CZ" sz="1400" b="1" dirty="0">
                <a:latin typeface="Montserrat Bold" panose="00000800000000000000" pitchFamily="2" charset="0"/>
                <a:ea typeface="Calibri"/>
                <a:cs typeface="Calibri"/>
              </a:rPr>
              <a:t> bez českého občanství (§19/1)</a:t>
            </a:r>
            <a:endParaRPr lang="en-US" sz="1400" b="1" dirty="0">
              <a:latin typeface="Montserrat Bold" panose="00000800000000000000" pitchFamily="2" charset="0"/>
            </a:endParaRP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13C813B2-08EE-88B7-F6EB-A1893BEB30C9}"/>
              </a:ext>
            </a:extLst>
          </p:cNvPr>
          <p:cNvSpPr/>
          <p:nvPr/>
        </p:nvSpPr>
        <p:spPr>
          <a:xfrm>
            <a:off x="6036209" y="5256919"/>
            <a:ext cx="5825922" cy="63997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BA476D-A3FB-E93A-EB10-7BA28A787128}"/>
              </a:ext>
            </a:extLst>
          </p:cNvPr>
          <p:cNvSpPr txBox="1"/>
          <p:nvPr/>
        </p:nvSpPr>
        <p:spPr>
          <a:xfrm>
            <a:off x="6446901" y="5407521"/>
            <a:ext cx="519449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b="1" dirty="0">
                <a:latin typeface="Montserrat Bold" panose="00000800000000000000" pitchFamily="2" charset="0"/>
                <a:ea typeface="Calibri"/>
                <a:cs typeface="Calibri"/>
              </a:rPr>
              <a:t>Jednotné měsíční hlášení zaměstnavatelů (§ 7)</a:t>
            </a:r>
            <a:endParaRPr lang="en-US" sz="1600" b="1" dirty="0">
              <a:latin typeface="Montserrat Bold" panose="000008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85728A-9FE7-6E03-8547-1FF513C4A141}"/>
              </a:ext>
            </a:extLst>
          </p:cNvPr>
          <p:cNvSpPr txBox="1"/>
          <p:nvPr/>
        </p:nvSpPr>
        <p:spPr>
          <a:xfrm>
            <a:off x="563265" y="3879423"/>
            <a:ext cx="1093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>
                <a:latin typeface="Montserrat Bold" panose="00000800000000000000" pitchFamily="2" charset="0"/>
              </a:rPr>
              <a:t>Cizinec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C639A52-8038-4DF9-9C15-FC46223A8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06134"/>
              </p:ext>
            </p:extLst>
          </p:nvPr>
        </p:nvGraphicFramePr>
        <p:xfrm>
          <a:off x="328849" y="2783396"/>
          <a:ext cx="11507065" cy="347162"/>
        </p:xfrm>
        <a:graphic>
          <a:graphicData uri="http://schemas.openxmlformats.org/drawingml/2006/table">
            <a:tbl>
              <a:tblPr/>
              <a:tblGrid>
                <a:gridCol w="195035">
                  <a:extLst>
                    <a:ext uri="{9D8B030D-6E8A-4147-A177-3AD203B41FA5}">
                      <a16:colId xmlns:a16="http://schemas.microsoft.com/office/drawing/2014/main" val="58564043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3874341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7529896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68913684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10699827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8687917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07156184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25878268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5343374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21439744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7465389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63967372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0294132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0221911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39651398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4111189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1308736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83026976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5686707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76813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210558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49877243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6760216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71173661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925005472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16669055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8180964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0312360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8865774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92435155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521162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0701701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00489831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16151558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1635815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0741742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54578736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7681630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76587857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5985858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338286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35004576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3422922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3683822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8393463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93403592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05702463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98127977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7324691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75544240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8298918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2194924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14048616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7012265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831163216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0385076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3799748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75527696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66940119"/>
                    </a:ext>
                  </a:extLst>
                </a:gridCol>
              </a:tblGrid>
              <a:tr h="167318">
                <a:tc gridSpan="3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  <a:cs typeface="Adobe Devanagari" panose="02040503050201020203" pitchFamily="18" charset="0"/>
                        </a:rPr>
                        <a:t>červenec</a:t>
                      </a:r>
                      <a:endParaRPr lang="cs-CZ" sz="1200" b="1" i="0" u="none" strike="noStrike" kern="120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  <a:cs typeface="Adobe Devanagari" panose="02040503050201020203" pitchFamily="18" charset="0"/>
                        </a:rPr>
                        <a:t>srpen</a:t>
                      </a: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443028"/>
                  </a:ext>
                </a:extLst>
              </a:tr>
              <a:tr h="1565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917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1108C146-2B26-2EB2-E23E-B594E8F33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740952"/>
              </p:ext>
            </p:extLst>
          </p:nvPr>
        </p:nvGraphicFramePr>
        <p:xfrm>
          <a:off x="285563" y="1317574"/>
          <a:ext cx="11507065" cy="347162"/>
        </p:xfrm>
        <a:graphic>
          <a:graphicData uri="http://schemas.openxmlformats.org/drawingml/2006/table">
            <a:tbl>
              <a:tblPr/>
              <a:tblGrid>
                <a:gridCol w="195035">
                  <a:extLst>
                    <a:ext uri="{9D8B030D-6E8A-4147-A177-3AD203B41FA5}">
                      <a16:colId xmlns:a16="http://schemas.microsoft.com/office/drawing/2014/main" val="58564043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3874341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7529896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68913684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10699827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8687917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07156184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25878268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5343374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21439744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7465389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63967372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0294132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0221911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39651398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4111189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1308736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83026976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5686707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76813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210558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49877243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6760216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71173661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925005472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16669055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8180964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0312360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58865774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92435155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521162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0701701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00489831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16151558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1635815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0741742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54578736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27681630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76587857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5985858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338286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350045760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3422922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36838225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8393463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93403592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05702463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98127977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417324691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75544240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82989187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219492499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3140486163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470122651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831163216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803850764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2937997488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775527696"/>
                    </a:ext>
                  </a:extLst>
                </a:gridCol>
                <a:gridCol w="195035">
                  <a:extLst>
                    <a:ext uri="{9D8B030D-6E8A-4147-A177-3AD203B41FA5}">
                      <a16:colId xmlns:a16="http://schemas.microsoft.com/office/drawing/2014/main" val="1466940119"/>
                    </a:ext>
                  </a:extLst>
                </a:gridCol>
              </a:tblGrid>
              <a:tr h="167318">
                <a:tc gridSpan="3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  <a:cs typeface="Adobe Devanagari" panose="02040503050201020203" pitchFamily="18" charset="0"/>
                        </a:rPr>
                        <a:t>červenec</a:t>
                      </a:r>
                      <a:endParaRPr lang="cs-CZ" sz="1200" b="1" i="0" u="none" strike="noStrike" kern="1200" err="1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Adobe Devanagari" panose="02040503050201020203" pitchFamily="18" charset="0"/>
                      </a:endParaRP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/>
                          <a:ea typeface="+mn-ea"/>
                          <a:cs typeface="Adobe Devanagari" panose="02040503050201020203" pitchFamily="18" charset="0"/>
                        </a:rPr>
                        <a:t>srpen</a:t>
                      </a:r>
                    </a:p>
                  </a:txBody>
                  <a:tcPr marL="5941" marR="5941" marT="5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443028"/>
                  </a:ext>
                </a:extLst>
              </a:tr>
              <a:tr h="1565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19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  <a:cs typeface="Adobe Devanagari" panose="02040503050201020203" pitchFamily="18" charset="0"/>
                        </a:rPr>
                        <a:t>28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917"/>
                  </a:ext>
                </a:extLst>
              </a:tr>
            </a:tbl>
          </a:graphicData>
        </a:graphic>
      </p:graphicFrame>
      <p:pic>
        <p:nvPicPr>
          <p:cNvPr id="47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BDD1B8D0-6AB2-CBA8-5C4A-FB24FF9A4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46" y="3481772"/>
            <a:ext cx="333701" cy="3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E40074B1-08E5-361E-964B-4930B3D7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38" y="1042492"/>
            <a:ext cx="440025" cy="4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E6CCF1D-D67A-4FBF-F4FA-9EE1ACD0A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849" y="3794300"/>
            <a:ext cx="547787" cy="547787"/>
          </a:xfrm>
          <a:prstGeom prst="rect">
            <a:avLst/>
          </a:prstGeom>
        </p:spPr>
      </p:pic>
      <p:pic>
        <p:nvPicPr>
          <p:cNvPr id="16" name="Picture 2" descr="Employee Icons - Free SVG &amp; PNG Employee Images - Noun Project">
            <a:extLst>
              <a:ext uri="{FF2B5EF4-FFF2-40B4-BE49-F238E27FC236}">
                <a16:creationId xmlns:a16="http://schemas.microsoft.com/office/drawing/2014/main" id="{9AF7FCE4-F1AA-3109-5137-548546FF8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8" y="2346481"/>
            <a:ext cx="428905" cy="42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ight Brace 30">
            <a:extLst>
              <a:ext uri="{FF2B5EF4-FFF2-40B4-BE49-F238E27FC236}">
                <a16:creationId xmlns:a16="http://schemas.microsoft.com/office/drawing/2014/main" id="{DDBAC2F0-33C6-8C6A-3DD6-5BF68F73C1FE}"/>
              </a:ext>
            </a:extLst>
          </p:cNvPr>
          <p:cNvSpPr/>
          <p:nvPr/>
        </p:nvSpPr>
        <p:spPr>
          <a:xfrm rot="5400000">
            <a:off x="4395604" y="3934939"/>
            <a:ext cx="353429" cy="1553060"/>
          </a:xfrm>
          <a:prstGeom prst="rightBrace">
            <a:avLst>
              <a:gd name="adj1" fmla="val 26444"/>
              <a:gd name="adj2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44D5A1-85F8-7A6B-0B80-67813C8A6733}"/>
              </a:ext>
            </a:extLst>
          </p:cNvPr>
          <p:cNvSpPr txBox="1"/>
          <p:nvPr/>
        </p:nvSpPr>
        <p:spPr>
          <a:xfrm>
            <a:off x="1516785" y="2417446"/>
            <a:ext cx="160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Plná registrace</a:t>
            </a: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A84C85-542C-0229-7E6D-79DF1E5E283E}"/>
              </a:ext>
            </a:extLst>
          </p:cNvPr>
          <p:cNvSpPr txBox="1"/>
          <p:nvPr/>
        </p:nvSpPr>
        <p:spPr>
          <a:xfrm>
            <a:off x="1454828" y="3496645"/>
            <a:ext cx="160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Předregistrace</a:t>
            </a:r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E05DAA-0597-3B79-8FE9-F90ABFB93817}"/>
              </a:ext>
            </a:extLst>
          </p:cNvPr>
          <p:cNvSpPr txBox="1"/>
          <p:nvPr/>
        </p:nvSpPr>
        <p:spPr>
          <a:xfrm>
            <a:off x="3230566" y="3500867"/>
            <a:ext cx="160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Doregistrace</a:t>
            </a:r>
            <a:endParaRPr lang="en-US"/>
          </a:p>
        </p:txBody>
      </p:sp>
      <p:pic>
        <p:nvPicPr>
          <p:cNvPr id="51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6F6BA8E7-B114-206A-C16D-D25B6A737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41" y="2509904"/>
            <a:ext cx="333701" cy="3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C3BEA76B-FEFC-C834-09ED-3C2C1270C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78" y="3516965"/>
            <a:ext cx="333701" cy="3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mployee Icons - Free SVG &amp; PNG Employee Images - Noun Project">
            <a:extLst>
              <a:ext uri="{FF2B5EF4-FFF2-40B4-BE49-F238E27FC236}">
                <a16:creationId xmlns:a16="http://schemas.microsoft.com/office/drawing/2014/main" id="{3E201F28-F8D4-D324-BAA4-2203E446A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13" y="1204075"/>
            <a:ext cx="259169" cy="25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0B928928-B604-19DF-AE57-2A66B214BA2C}"/>
              </a:ext>
            </a:extLst>
          </p:cNvPr>
          <p:cNvSpPr/>
          <p:nvPr/>
        </p:nvSpPr>
        <p:spPr>
          <a:xfrm rot="5400000">
            <a:off x="3186505" y="1555882"/>
            <a:ext cx="162409" cy="390404"/>
          </a:xfrm>
          <a:prstGeom prst="rightBrace">
            <a:avLst>
              <a:gd name="adj1" fmla="val 26444"/>
              <a:gd name="adj2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F725E5-D24C-443C-F532-07B6B0BA6161}"/>
              </a:ext>
            </a:extLst>
          </p:cNvPr>
          <p:cNvSpPr txBox="1"/>
          <p:nvPr/>
        </p:nvSpPr>
        <p:spPr>
          <a:xfrm>
            <a:off x="661301" y="2424169"/>
            <a:ext cx="79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Buď: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87F1B5-F515-24A7-1C1A-30FEAD5A4E5D}"/>
              </a:ext>
            </a:extLst>
          </p:cNvPr>
          <p:cNvSpPr txBox="1"/>
          <p:nvPr/>
        </p:nvSpPr>
        <p:spPr>
          <a:xfrm>
            <a:off x="550955" y="3426458"/>
            <a:ext cx="79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Nebo: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6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15" grpId="0" animBg="1"/>
      <p:bldP spid="3" grpId="0"/>
      <p:bldP spid="7" grpId="0"/>
      <p:bldP spid="11" grpId="0"/>
      <p:bldP spid="28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AD2B11-A0D8-F469-8B98-5CD2DF3CF13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Obrázek 6" descr="Obsah obrázku skica&#10;&#10;Popis byl vytvořen automaticky">
            <a:extLst>
              <a:ext uri="{FF2B5EF4-FFF2-40B4-BE49-F238E27FC236}">
                <a16:creationId xmlns:a16="http://schemas.microsoft.com/office/drawing/2014/main" id="{E5C5D49E-4FC4-65DF-035B-20AA9001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42" y="884889"/>
            <a:ext cx="5375275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Zástupný symbol pro číslo snímku 5">
            <a:extLst>
              <a:ext uri="{FF2B5EF4-FFF2-40B4-BE49-F238E27FC236}">
                <a16:creationId xmlns:a16="http://schemas.microsoft.com/office/drawing/2014/main" id="{B6EAB02C-22C8-6448-754F-E92E1E5C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2700" y="6348413"/>
            <a:ext cx="749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9B60831-4785-4ECB-BD72-114D227007C3}" type="slidenum">
              <a:rPr lang="cs-CZ" altLang="cs-CZ" sz="1200">
                <a:solidFill>
                  <a:schemeClr val="bg1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101" name="Obrázek 11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E7D0C123-39E6-AEA5-23B4-E1CA68984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219200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ovéPole 8">
            <a:extLst>
              <a:ext uri="{FF2B5EF4-FFF2-40B4-BE49-F238E27FC236}">
                <a16:creationId xmlns:a16="http://schemas.microsoft.com/office/drawing/2014/main" id="{82F26DB1-CD26-3A7B-BBCA-2727900FC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080" y="1086177"/>
            <a:ext cx="94903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b="1">
                <a:latin typeface="Montserrat"/>
                <a:cs typeface="Arial"/>
              </a:rPr>
              <a:t>Kanály podání</a:t>
            </a:r>
            <a:endParaRPr lang="cs-CZ" altLang="cs-CZ" b="1"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6151" name="TextovéPole 9">
            <a:extLst>
              <a:ext uri="{FF2B5EF4-FFF2-40B4-BE49-F238E27FC236}">
                <a16:creationId xmlns:a16="http://schemas.microsoft.com/office/drawing/2014/main" id="{CEC4D3E8-AA7A-761E-A0B7-C99904B46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523573"/>
            <a:ext cx="9854658" cy="682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  <a:defRPr/>
            </a:pPr>
            <a:endParaRPr lang="cs-CZ" sz="2000">
              <a:latin typeface="Montserrat"/>
              <a:cs typeface="Arial"/>
            </a:endParaRPr>
          </a:p>
          <a:p>
            <a:pPr marL="342900" indent="-342900" algn="just">
              <a:buFont typeface="Arial" panose="020F0302020204030204"/>
              <a:buChar char="•"/>
              <a:defRPr/>
            </a:pPr>
            <a:r>
              <a:rPr lang="cs-CZ" sz="2000" b="1">
                <a:latin typeface="Montserrat"/>
                <a:cs typeface="Arial"/>
              </a:rPr>
              <a:t>Výčet kanálu pro zaslání podání JMHZ</a:t>
            </a:r>
          </a:p>
        </p:txBody>
      </p:sp>
      <p:pic>
        <p:nvPicPr>
          <p:cNvPr id="4104" name="Obrázek 16">
            <a:extLst>
              <a:ext uri="{FF2B5EF4-FFF2-40B4-BE49-F238E27FC236}">
                <a16:creationId xmlns:a16="http://schemas.microsoft.com/office/drawing/2014/main" id="{743B241C-9FA9-8C57-605F-ECEAF6A70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ovéPole 9">
            <a:extLst>
              <a:ext uri="{FF2B5EF4-FFF2-40B4-BE49-F238E27FC236}">
                <a16:creationId xmlns:a16="http://schemas.microsoft.com/office/drawing/2014/main" id="{8B87956C-E6FD-8833-9EEA-A63E862B8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217488"/>
            <a:ext cx="2263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latin typeface="Montserrat SemiBold" panose="00000700000000000000" pitchFamily="2" charset="0"/>
                <a:cs typeface="Arial" panose="020B0604020202020204" pitchFamily="34" charset="0"/>
              </a:rPr>
              <a:t>www.mpsv.cz</a:t>
            </a: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765E306-55D2-93DE-E7ED-F453F01CC16F}"/>
              </a:ext>
            </a:extLst>
          </p:cNvPr>
          <p:cNvSpPr/>
          <p:nvPr/>
        </p:nvSpPr>
        <p:spPr>
          <a:xfrm>
            <a:off x="838429" y="3229138"/>
            <a:ext cx="3384000" cy="666750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Registrace zaměstnavatele</a:t>
            </a:r>
          </a:p>
        </p:txBody>
      </p:sp>
      <p:pic>
        <p:nvPicPr>
          <p:cNvPr id="14" name="Picture 6" descr="Business, company, person icon - Download on Iconfinder">
            <a:extLst>
              <a:ext uri="{FF2B5EF4-FFF2-40B4-BE49-F238E27FC236}">
                <a16:creationId xmlns:a16="http://schemas.microsoft.com/office/drawing/2014/main" id="{C4BF8D10-02B6-AA82-B0BE-93ED2819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7" y="2760340"/>
            <a:ext cx="666752" cy="6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2C413290-7D69-F411-0272-D9F4AF49D32C}"/>
              </a:ext>
            </a:extLst>
          </p:cNvPr>
          <p:cNvSpPr/>
          <p:nvPr/>
        </p:nvSpPr>
        <p:spPr>
          <a:xfrm>
            <a:off x="4553877" y="3229138"/>
            <a:ext cx="3384000" cy="666750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>
                <a:solidFill>
                  <a:schemeClr val="tx1">
                    <a:lumMod val="85000"/>
                    <a:lumOff val="15000"/>
                  </a:schemeClr>
                </a:solidFill>
              </a:rPr>
              <a:t>Registrace zaměstnance</a:t>
            </a:r>
          </a:p>
        </p:txBody>
      </p:sp>
      <p:pic>
        <p:nvPicPr>
          <p:cNvPr id="16" name="Picture 6" descr="Business, company, person icon - Download on Iconfinder">
            <a:extLst>
              <a:ext uri="{FF2B5EF4-FFF2-40B4-BE49-F238E27FC236}">
                <a16:creationId xmlns:a16="http://schemas.microsoft.com/office/drawing/2014/main" id="{272D0D9C-C62E-310B-8C6E-56FB9505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93" y="2740985"/>
            <a:ext cx="666752" cy="6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AAC29A87-7254-6ACF-E487-FB85BF0F4AB0}"/>
              </a:ext>
            </a:extLst>
          </p:cNvPr>
          <p:cNvSpPr/>
          <p:nvPr/>
        </p:nvSpPr>
        <p:spPr>
          <a:xfrm>
            <a:off x="8273181" y="3229138"/>
            <a:ext cx="3384000" cy="666750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600">
                <a:solidFill>
                  <a:schemeClr val="tx1">
                    <a:lumMod val="85000"/>
                    <a:lumOff val="15000"/>
                  </a:schemeClr>
                </a:solidFill>
              </a:rPr>
              <a:t>Jednotné měsíční hlášení zaměstnavatele</a:t>
            </a:r>
          </a:p>
        </p:txBody>
      </p:sp>
      <p:pic>
        <p:nvPicPr>
          <p:cNvPr id="18" name="Picture 6" descr="Business, company, person icon - Download on Iconfinder">
            <a:extLst>
              <a:ext uri="{FF2B5EF4-FFF2-40B4-BE49-F238E27FC236}">
                <a16:creationId xmlns:a16="http://schemas.microsoft.com/office/drawing/2014/main" id="{D6138B59-21C9-9D55-53DA-F1C165ABB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869" y="2760340"/>
            <a:ext cx="666752" cy="6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6F35367C-182C-50D3-F34E-2F25E5CB0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77" y="4021718"/>
            <a:ext cx="547786" cy="5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F04E06FB-E4EB-7534-2899-A1FFBB44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44" y="5264535"/>
            <a:ext cx="424835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11310B90-4CD7-8831-CD18-A60E96ED980D}"/>
              </a:ext>
            </a:extLst>
          </p:cNvPr>
          <p:cNvSpPr txBox="1"/>
          <p:nvPr/>
        </p:nvSpPr>
        <p:spPr>
          <a:xfrm>
            <a:off x="1861208" y="5689370"/>
            <a:ext cx="424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3F627D0-D87E-5DBC-77AB-E616AB4C94FA}"/>
              </a:ext>
            </a:extLst>
          </p:cNvPr>
          <p:cNvSpPr txBox="1"/>
          <p:nvPr/>
        </p:nvSpPr>
        <p:spPr>
          <a:xfrm>
            <a:off x="1974127" y="4492135"/>
            <a:ext cx="1240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kern="100">
                <a:ea typeface="Calibri" panose="020F0502020204030204" pitchFamily="34" charset="0"/>
                <a:cs typeface="Times New Roman" panose="02020603050405020304" pitchFamily="18" charset="0"/>
              </a:rPr>
              <a:t>ePapír (PDF)</a:t>
            </a:r>
            <a:endParaRPr lang="cs-CZ" sz="16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1E961ED5-E1E3-6657-A748-873C2CCD9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13" y="5264534"/>
            <a:ext cx="424835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F3DF0EAE-3E02-7FA4-3C7E-EECA5B3FE998}"/>
              </a:ext>
            </a:extLst>
          </p:cNvPr>
          <p:cNvSpPr txBox="1"/>
          <p:nvPr/>
        </p:nvSpPr>
        <p:spPr>
          <a:xfrm>
            <a:off x="2549944" y="5666934"/>
            <a:ext cx="910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ePortál</a:t>
            </a: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8AF4E85C-F702-5FE5-9B87-9D62B5E11D74}"/>
              </a:ext>
            </a:extLst>
          </p:cNvPr>
          <p:cNvCxnSpPr>
            <a:cxnSpLocks/>
          </p:cNvCxnSpPr>
          <p:nvPr/>
        </p:nvCxnSpPr>
        <p:spPr>
          <a:xfrm>
            <a:off x="2583188" y="4885202"/>
            <a:ext cx="194012" cy="232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65C1E881-0793-2E22-E985-11EC55E0DE9A}"/>
              </a:ext>
            </a:extLst>
          </p:cNvPr>
          <p:cNvCxnSpPr>
            <a:cxnSpLocks/>
          </p:cNvCxnSpPr>
          <p:nvPr/>
        </p:nvCxnSpPr>
        <p:spPr>
          <a:xfrm flipH="1">
            <a:off x="2043951" y="4892677"/>
            <a:ext cx="183779" cy="255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A65C8631-9375-8596-C4DA-EA5151DB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97" y="4052083"/>
            <a:ext cx="547786" cy="5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6F6A5F26-EE09-4751-3D9E-55F1BAC15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648" y="4056357"/>
            <a:ext cx="547786" cy="5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4CBA3BE-3B49-9C67-D70A-908E8CF622CA}"/>
              </a:ext>
            </a:extLst>
          </p:cNvPr>
          <p:cNvSpPr txBox="1"/>
          <p:nvPr/>
        </p:nvSpPr>
        <p:spPr>
          <a:xfrm>
            <a:off x="5494438" y="4541951"/>
            <a:ext cx="145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kern="100">
                <a:ea typeface="Calibri" panose="020F0502020204030204" pitchFamily="34" charset="0"/>
                <a:cs typeface="Times New Roman" panose="02020603050405020304" pitchFamily="18" charset="0"/>
              </a:rPr>
              <a:t>ePodání (DV)</a:t>
            </a:r>
            <a:endParaRPr lang="cs-CZ" sz="16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D2CDCA2-2098-9A59-3C8F-DF9F1E25A1A4}"/>
              </a:ext>
            </a:extLst>
          </p:cNvPr>
          <p:cNvSpPr txBox="1"/>
          <p:nvPr/>
        </p:nvSpPr>
        <p:spPr>
          <a:xfrm>
            <a:off x="9306473" y="4548392"/>
            <a:ext cx="1478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kern="100">
                <a:ea typeface="Calibri" panose="020F0502020204030204" pitchFamily="34" charset="0"/>
                <a:cs typeface="Times New Roman" panose="02020603050405020304" pitchFamily="18" charset="0"/>
              </a:rPr>
              <a:t>ePodání (DV)</a:t>
            </a:r>
            <a:endParaRPr lang="cs-CZ" sz="16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24680B1-4ECC-D29B-212E-9D03E4AC783A}"/>
              </a:ext>
            </a:extLst>
          </p:cNvPr>
          <p:cNvCxnSpPr>
            <a:cxnSpLocks/>
          </p:cNvCxnSpPr>
          <p:nvPr/>
        </p:nvCxnSpPr>
        <p:spPr>
          <a:xfrm>
            <a:off x="10517628" y="4938983"/>
            <a:ext cx="250193" cy="236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F9CCCDF-1076-F4BD-7647-15AC2E181632}"/>
              </a:ext>
            </a:extLst>
          </p:cNvPr>
          <p:cNvCxnSpPr>
            <a:cxnSpLocks/>
          </p:cNvCxnSpPr>
          <p:nvPr/>
        </p:nvCxnSpPr>
        <p:spPr>
          <a:xfrm flipH="1">
            <a:off x="9326491" y="4907433"/>
            <a:ext cx="183779" cy="255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54A2D0A-8118-4901-5C91-5F4F3DEE2976}"/>
              </a:ext>
            </a:extLst>
          </p:cNvPr>
          <p:cNvCxnSpPr>
            <a:cxnSpLocks/>
          </p:cNvCxnSpPr>
          <p:nvPr/>
        </p:nvCxnSpPr>
        <p:spPr>
          <a:xfrm>
            <a:off x="10007710" y="4990840"/>
            <a:ext cx="0" cy="184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28276E64-D1D6-5122-0AA9-0C427F12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277" y="5327032"/>
            <a:ext cx="424835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B6AC2FD9-DCA2-D60B-BC11-3DA6C0820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354" y="5312399"/>
            <a:ext cx="424835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CE9195EF-C0FA-B993-9412-8CDB3D947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026" y="5312399"/>
            <a:ext cx="424835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D33E6FA0-E87E-677F-194A-C588D5A0C73D}"/>
              </a:ext>
            </a:extLst>
          </p:cNvPr>
          <p:cNvSpPr txBox="1"/>
          <p:nvPr/>
        </p:nvSpPr>
        <p:spPr>
          <a:xfrm>
            <a:off x="8987035" y="5717069"/>
            <a:ext cx="449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89E01AB8-238E-9715-73B1-C54E72808695}"/>
              </a:ext>
            </a:extLst>
          </p:cNvPr>
          <p:cNvSpPr txBox="1"/>
          <p:nvPr/>
        </p:nvSpPr>
        <p:spPr>
          <a:xfrm>
            <a:off x="9559477" y="5728851"/>
            <a:ext cx="910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ePortál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9CFB7354-E7F0-BD1E-148B-906562901E8A}"/>
              </a:ext>
            </a:extLst>
          </p:cNvPr>
          <p:cNvSpPr txBox="1"/>
          <p:nvPr/>
        </p:nvSpPr>
        <p:spPr>
          <a:xfrm>
            <a:off x="10432881" y="5717622"/>
            <a:ext cx="1271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kern="100">
                <a:ea typeface="Calibri" panose="020F0502020204030204" pitchFamily="34" charset="0"/>
                <a:cs typeface="Times New Roman" panose="02020603050405020304" pitchFamily="18" charset="0"/>
              </a:rPr>
              <a:t>APEP/VREP</a:t>
            </a:r>
            <a:endParaRPr lang="cs-CZ" sz="16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74EDC8F9-14C6-86F9-7A70-7C7E8E2F4401}"/>
              </a:ext>
            </a:extLst>
          </p:cNvPr>
          <p:cNvCxnSpPr>
            <a:cxnSpLocks/>
          </p:cNvCxnSpPr>
          <p:nvPr/>
        </p:nvCxnSpPr>
        <p:spPr>
          <a:xfrm>
            <a:off x="6751416" y="4916752"/>
            <a:ext cx="250193" cy="236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4B5B085E-96EB-2A44-2A67-DFB84A73A874}"/>
              </a:ext>
            </a:extLst>
          </p:cNvPr>
          <p:cNvCxnSpPr>
            <a:cxnSpLocks/>
          </p:cNvCxnSpPr>
          <p:nvPr/>
        </p:nvCxnSpPr>
        <p:spPr>
          <a:xfrm flipH="1">
            <a:off x="5560279" y="4885202"/>
            <a:ext cx="183779" cy="255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5CA79D4A-1512-BB3B-A275-342519AA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99" y="5315322"/>
            <a:ext cx="424835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71434B3E-A714-EC10-148D-8334D57C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59" y="5330525"/>
            <a:ext cx="424835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CE4EABBE-B565-A9B4-A70D-8B18A5D5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28" y="5308406"/>
            <a:ext cx="424835" cy="4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ovéPole 46">
            <a:extLst>
              <a:ext uri="{FF2B5EF4-FFF2-40B4-BE49-F238E27FC236}">
                <a16:creationId xmlns:a16="http://schemas.microsoft.com/office/drawing/2014/main" id="{2D8468B0-B2F7-646E-67DA-6C695D64D6AE}"/>
              </a:ext>
            </a:extLst>
          </p:cNvPr>
          <p:cNvSpPr txBox="1"/>
          <p:nvPr/>
        </p:nvSpPr>
        <p:spPr>
          <a:xfrm>
            <a:off x="5190158" y="5695391"/>
            <a:ext cx="495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536B1EB0-6F59-0015-3E96-AF874FA67719}"/>
              </a:ext>
            </a:extLst>
          </p:cNvPr>
          <p:cNvSpPr txBox="1"/>
          <p:nvPr/>
        </p:nvSpPr>
        <p:spPr>
          <a:xfrm>
            <a:off x="5793265" y="5706620"/>
            <a:ext cx="910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ePortál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3BD764B8-80A0-6B2E-C57F-2E4FADF146A8}"/>
              </a:ext>
            </a:extLst>
          </p:cNvPr>
          <p:cNvSpPr txBox="1"/>
          <p:nvPr/>
        </p:nvSpPr>
        <p:spPr>
          <a:xfrm>
            <a:off x="6666669" y="5695391"/>
            <a:ext cx="1271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kern="100">
                <a:ea typeface="Calibri" panose="020F0502020204030204" pitchFamily="34" charset="0"/>
                <a:cs typeface="Times New Roman" panose="02020603050405020304" pitchFamily="18" charset="0"/>
              </a:rPr>
              <a:t>APEP/VREP</a:t>
            </a:r>
            <a:endParaRPr lang="cs-CZ" sz="16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1E57A180-D27A-1A63-2D2C-BBC1E072371F}"/>
              </a:ext>
            </a:extLst>
          </p:cNvPr>
          <p:cNvCxnSpPr>
            <a:cxnSpLocks/>
          </p:cNvCxnSpPr>
          <p:nvPr/>
        </p:nvCxnSpPr>
        <p:spPr>
          <a:xfrm>
            <a:off x="6223377" y="4968774"/>
            <a:ext cx="0" cy="184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9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6" descr="A blue square with white text&#10;&#10;Description automatically generated">
            <a:extLst>
              <a:ext uri="{FF2B5EF4-FFF2-40B4-BE49-F238E27FC236}">
                <a16:creationId xmlns:a16="http://schemas.microsoft.com/office/drawing/2014/main" id="{AE3C00BC-3056-5F99-93EF-A0AB52C2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53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8">
            <a:extLst>
              <a:ext uri="{FF2B5EF4-FFF2-40B4-BE49-F238E27FC236}">
                <a16:creationId xmlns:a16="http://schemas.microsoft.com/office/drawing/2014/main" id="{8257BA93-2DF2-3A26-DA1B-B3B5D95DE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737" y="21928"/>
            <a:ext cx="1011330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100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Objekty v Měsíčním hlášení</a:t>
            </a:r>
          </a:p>
        </p:txBody>
      </p:sp>
      <p:pic>
        <p:nvPicPr>
          <p:cNvPr id="10" name="Graphic 9" descr="User with solid fill">
            <a:extLst>
              <a:ext uri="{FF2B5EF4-FFF2-40B4-BE49-F238E27FC236}">
                <a16:creationId xmlns:a16="http://schemas.microsoft.com/office/drawing/2014/main" id="{54E87CA6-E95A-8C80-8039-E3E76291E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017" y="2980958"/>
            <a:ext cx="741197" cy="7411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0A90BD-19A3-820F-FC19-FB864EAB96F2}"/>
              </a:ext>
            </a:extLst>
          </p:cNvPr>
          <p:cNvSpPr txBox="1"/>
          <p:nvPr/>
        </p:nvSpPr>
        <p:spPr>
          <a:xfrm>
            <a:off x="2060364" y="1069978"/>
            <a:ext cx="920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Montserrat Medium" panose="00000600000000000000" pitchFamily="2" charset="0"/>
              </a:rPr>
              <a:t>Objekt </a:t>
            </a:r>
            <a:r>
              <a:rPr lang="cs-CZ" b="1">
                <a:latin typeface="Montserrat Medium" panose="00000600000000000000" pitchFamily="2" charset="0"/>
              </a:rPr>
              <a:t>ZAMĚSTNAVATEL </a:t>
            </a:r>
            <a:r>
              <a:rPr lang="cs-CZ">
                <a:latin typeface="Montserrat Medium" panose="00000600000000000000" pitchFamily="2" charset="0"/>
              </a:rPr>
              <a:t>= </a:t>
            </a:r>
            <a:r>
              <a:rPr lang="cs-CZ" b="1">
                <a:latin typeface="Montserrat Medium" panose="00000600000000000000" pitchFamily="2" charset="0"/>
              </a:rPr>
              <a:t>1 IČO </a:t>
            </a:r>
            <a:r>
              <a:rPr lang="cs-CZ">
                <a:latin typeface="Montserrat Medium" panose="00000600000000000000" pitchFamily="2" charset="0"/>
              </a:rPr>
              <a:t>= má 1 nebo více mzdových účtáren.</a:t>
            </a:r>
            <a:endParaRPr lang="en-US" b="1">
              <a:latin typeface="Montserrat Medium" panose="00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F302FE-6E85-FFE7-965D-501299D73782}"/>
              </a:ext>
            </a:extLst>
          </p:cNvPr>
          <p:cNvSpPr txBox="1"/>
          <p:nvPr/>
        </p:nvSpPr>
        <p:spPr>
          <a:xfrm>
            <a:off x="2060364" y="3013562"/>
            <a:ext cx="9206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Montserrat Medium" panose="00000600000000000000" pitchFamily="2" charset="0"/>
              </a:rPr>
              <a:t>Objekt </a:t>
            </a:r>
            <a:r>
              <a:rPr lang="cs-CZ" b="1" dirty="0">
                <a:latin typeface="Montserrat Medium" panose="00000600000000000000" pitchFamily="2" charset="0"/>
              </a:rPr>
              <a:t>ZAMĚSTNANEC</a:t>
            </a:r>
            <a:r>
              <a:rPr lang="cs-CZ" dirty="0">
                <a:latin typeface="Montserrat Medium" panose="00000600000000000000" pitchFamily="2" charset="0"/>
              </a:rPr>
              <a:t> = 1 fyzická osoba = 1 OIČ (IK MPSV)</a:t>
            </a:r>
          </a:p>
          <a:p>
            <a:r>
              <a:rPr lang="cs-CZ" dirty="0">
                <a:latin typeface="Montserrat Medium" panose="00000600000000000000" pitchFamily="2" charset="0"/>
              </a:rPr>
              <a:t>JMHZ obsahuje i </a:t>
            </a:r>
            <a:r>
              <a:rPr lang="cs-CZ" b="1" dirty="0">
                <a:latin typeface="Montserrat Medium" panose="00000600000000000000" pitchFamily="2" charset="0"/>
              </a:rPr>
              <a:t>souhrnná data </a:t>
            </a:r>
            <a:r>
              <a:rPr lang="cs-CZ" dirty="0">
                <a:latin typeface="Montserrat Medium" panose="00000600000000000000" pitchFamily="2" charset="0"/>
              </a:rPr>
              <a:t>za objekt zaměstnance, napříč mzdovými účtárnami a </a:t>
            </a:r>
            <a:r>
              <a:rPr lang="cs-CZ" b="1" dirty="0">
                <a:latin typeface="Montserrat Medium" panose="00000600000000000000" pitchFamily="2" charset="0"/>
              </a:rPr>
              <a:t>ID PPV.</a:t>
            </a:r>
            <a:endParaRPr lang="en-US" b="1" dirty="0">
              <a:latin typeface="Montserrat Medium" panose="00000600000000000000" pitchFamily="2" charset="0"/>
            </a:endParaRPr>
          </a:p>
        </p:txBody>
      </p:sp>
      <p:pic>
        <p:nvPicPr>
          <p:cNvPr id="26" name="Graphic 25" descr="Contract with solid fill">
            <a:extLst>
              <a:ext uri="{FF2B5EF4-FFF2-40B4-BE49-F238E27FC236}">
                <a16:creationId xmlns:a16="http://schemas.microsoft.com/office/drawing/2014/main" id="{5FD2E64E-39E0-3EC8-9F08-1858F3F98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7415" y="4149414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C3423FB-A350-853B-76CA-8D955149B9C6}"/>
              </a:ext>
            </a:extLst>
          </p:cNvPr>
          <p:cNvSpPr txBox="1"/>
          <p:nvPr/>
        </p:nvSpPr>
        <p:spPr>
          <a:xfrm>
            <a:off x="2060364" y="4149414"/>
            <a:ext cx="9206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Montserrat Medium" panose="00000600000000000000" pitchFamily="2" charset="0"/>
              </a:rPr>
              <a:t>Objekt </a:t>
            </a:r>
            <a:r>
              <a:rPr lang="cs-CZ" b="1" dirty="0">
                <a:latin typeface="Montserrat Medium" panose="00000600000000000000" pitchFamily="2" charset="0"/>
              </a:rPr>
              <a:t>PRACOVNĚ PRÁVNÍ VZTAH </a:t>
            </a:r>
            <a:r>
              <a:rPr lang="cs-CZ" dirty="0">
                <a:latin typeface="Montserrat Medium" panose="00000600000000000000" pitchFamily="2" charset="0"/>
              </a:rPr>
              <a:t>= 1 zaměstnanec může mít jeden nebo více pracovně právních vztahů u téhož zaměstnavatele, a to i napříč mzdovými účtárnami, v tom případě bude uveden ve více měsíčních hlášeních JMHZ, zaslaných pod různými VS. Každý pracovně právní vztah má svoje vlastní </a:t>
            </a:r>
            <a:r>
              <a:rPr lang="cs-CZ" b="1" dirty="0">
                <a:latin typeface="Montserrat Medium" panose="00000600000000000000" pitchFamily="2" charset="0"/>
              </a:rPr>
              <a:t>ID PPV.</a:t>
            </a:r>
            <a:endParaRPr lang="en-US" b="1" dirty="0">
              <a:latin typeface="Montserrat Medium" panose="00000600000000000000" pitchFamily="2" charset="0"/>
            </a:endParaRPr>
          </a:p>
        </p:txBody>
      </p:sp>
      <p:pic>
        <p:nvPicPr>
          <p:cNvPr id="28" name="Graphic 27" descr="Factory with solid fill">
            <a:extLst>
              <a:ext uri="{FF2B5EF4-FFF2-40B4-BE49-F238E27FC236}">
                <a16:creationId xmlns:a16="http://schemas.microsoft.com/office/drawing/2014/main" id="{835B34A8-8817-35D7-6DA3-373E369EDE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7672" y="545815"/>
            <a:ext cx="1153886" cy="1153886"/>
          </a:xfrm>
          <a:prstGeom prst="rect">
            <a:avLst/>
          </a:prstGeom>
        </p:spPr>
      </p:pic>
      <p:pic>
        <p:nvPicPr>
          <p:cNvPr id="30" name="Graphic 29" descr="Address Book with solid fill">
            <a:extLst>
              <a:ext uri="{FF2B5EF4-FFF2-40B4-BE49-F238E27FC236}">
                <a16:creationId xmlns:a16="http://schemas.microsoft.com/office/drawing/2014/main" id="{6FE30A0A-C157-8AC0-F35B-1250D5F088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7415" y="1808454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9F2AE68-AF55-272B-C7C4-2AF9463DF574}"/>
              </a:ext>
            </a:extLst>
          </p:cNvPr>
          <p:cNvSpPr txBox="1"/>
          <p:nvPr/>
        </p:nvSpPr>
        <p:spPr>
          <a:xfrm>
            <a:off x="2060364" y="1858780"/>
            <a:ext cx="920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Montserrat Medium" panose="00000600000000000000" pitchFamily="2" charset="0"/>
              </a:rPr>
              <a:t>Objekt </a:t>
            </a:r>
            <a:r>
              <a:rPr lang="cs-CZ" b="1" dirty="0">
                <a:latin typeface="Montserrat Medium" panose="00000600000000000000" pitchFamily="2" charset="0"/>
              </a:rPr>
              <a:t>MZDOVÁ ÚČTÁRNA  </a:t>
            </a:r>
            <a:r>
              <a:rPr lang="cs-CZ" dirty="0">
                <a:latin typeface="Montserrat Medium" panose="00000600000000000000" pitchFamily="2" charset="0"/>
              </a:rPr>
              <a:t>= patří pod </a:t>
            </a:r>
            <a:r>
              <a:rPr lang="cs-CZ" b="1" dirty="0">
                <a:latin typeface="Montserrat Medium" panose="00000600000000000000" pitchFamily="2" charset="0"/>
              </a:rPr>
              <a:t>1 IČO </a:t>
            </a:r>
            <a:r>
              <a:rPr lang="cs-CZ" dirty="0">
                <a:latin typeface="Montserrat Medium" panose="00000600000000000000" pitchFamily="2" charset="0"/>
              </a:rPr>
              <a:t>= každá účtárna má svůj </a:t>
            </a:r>
            <a:r>
              <a:rPr lang="cs-CZ" b="1" dirty="0">
                <a:latin typeface="Montserrat Medium" panose="00000600000000000000" pitchFamily="2" charset="0"/>
              </a:rPr>
              <a:t>VS </a:t>
            </a:r>
            <a:r>
              <a:rPr lang="cs-CZ" dirty="0">
                <a:latin typeface="Montserrat Medium" panose="00000600000000000000" pitchFamily="2" charset="0"/>
              </a:rPr>
              <a:t>a posílá separátní měsíční hlášení JMHZ.</a:t>
            </a:r>
            <a:endParaRPr lang="en-US" b="1" dirty="0">
              <a:latin typeface="Montserrat Medium" panose="00000600000000000000" pitchFamily="2" charset="0"/>
            </a:endParaRPr>
          </a:p>
        </p:txBody>
      </p:sp>
      <p:pic>
        <p:nvPicPr>
          <p:cNvPr id="32" name="Graphic 31" descr="Document with solid fill">
            <a:extLst>
              <a:ext uri="{FF2B5EF4-FFF2-40B4-BE49-F238E27FC236}">
                <a16:creationId xmlns:a16="http://schemas.microsoft.com/office/drawing/2014/main" id="{7FD4437D-2483-0311-83F6-2CEF1E3157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7415" y="5507401"/>
            <a:ext cx="914400" cy="914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42F10F0-254F-F551-5E5F-8D6178D5934A}"/>
              </a:ext>
            </a:extLst>
          </p:cNvPr>
          <p:cNvSpPr txBox="1"/>
          <p:nvPr/>
        </p:nvSpPr>
        <p:spPr>
          <a:xfrm>
            <a:off x="2060364" y="6052469"/>
            <a:ext cx="971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Montserrat Medium" panose="00000600000000000000" pitchFamily="2" charset="0"/>
              </a:rPr>
              <a:t>Měsíční hlášení </a:t>
            </a:r>
            <a:r>
              <a:rPr lang="cs-CZ" b="1" dirty="0">
                <a:latin typeface="Montserrat Medium" panose="00000600000000000000" pitchFamily="2" charset="0"/>
              </a:rPr>
              <a:t>JMHZ</a:t>
            </a:r>
            <a:r>
              <a:rPr lang="cs-CZ" dirty="0">
                <a:latin typeface="Montserrat Medium" panose="00000600000000000000" pitchFamily="2" charset="0"/>
              </a:rPr>
              <a:t>, zasílané za každou mzdovou účtárnu, tedy každý </a:t>
            </a:r>
            <a:r>
              <a:rPr lang="cs-CZ" b="1" dirty="0">
                <a:latin typeface="Montserrat Medium" panose="00000600000000000000" pitchFamily="2" charset="0"/>
              </a:rPr>
              <a:t>VS</a:t>
            </a:r>
            <a:r>
              <a:rPr lang="cs-CZ" dirty="0">
                <a:latin typeface="Montserrat Medium" panose="00000600000000000000" pitchFamily="2" charset="0"/>
              </a:rPr>
              <a:t> zvlášť.</a:t>
            </a:r>
            <a:endParaRPr lang="en-US" b="1" dirty="0">
              <a:latin typeface="Montserrat Medium" panose="00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B51EB1-FC4C-3FAC-8B06-34CAE0422E2D}"/>
              </a:ext>
            </a:extLst>
          </p:cNvPr>
          <p:cNvSpPr txBox="1"/>
          <p:nvPr/>
        </p:nvSpPr>
        <p:spPr>
          <a:xfrm>
            <a:off x="1071757" y="6421801"/>
            <a:ext cx="76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/>
              <a:t>JMHZ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690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1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158C7-52E6-0912-4B87-3463C4C74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A6B621-F8D3-8CB0-D952-FBFAF39ED2A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Obrázek 2" descr="Obsah obrázku bílé, černobílá&#10;&#10;Popis byl vytvořen automaticky">
            <a:extLst>
              <a:ext uri="{FF2B5EF4-FFF2-40B4-BE49-F238E27FC236}">
                <a16:creationId xmlns:a16="http://schemas.microsoft.com/office/drawing/2014/main" id="{DA9E7247-CF23-6773-55D7-E7D07B19D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666750"/>
            <a:ext cx="36385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B357FD01-D27A-EBC2-64CD-A0CD94B30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2700" y="6348413"/>
            <a:ext cx="749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9AF523-D4BB-4E59-BF55-36FBC98292D3}" type="slidenum">
              <a:rPr lang="cs-CZ" altLang="cs-CZ" sz="1200">
                <a:solidFill>
                  <a:schemeClr val="bg1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12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7AA44C52-4CE1-809E-3472-89C997771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56" y="3011487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ovéPole 8">
            <a:extLst>
              <a:ext uri="{FF2B5EF4-FFF2-40B4-BE49-F238E27FC236}">
                <a16:creationId xmlns:a16="http://schemas.microsoft.com/office/drawing/2014/main" id="{F8E49C8E-1B3B-C999-65D6-63F9511D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144" y="2860675"/>
            <a:ext cx="87074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100" dirty="0" err="1">
                <a:latin typeface="Montserrat ExtraBold" panose="00000900000000000000" pitchFamily="2" charset="0"/>
                <a:cs typeface="Arial" panose="020B0604020202020204" pitchFamily="34" charset="0"/>
              </a:rPr>
              <a:t>Back</a:t>
            </a:r>
            <a:r>
              <a:rPr lang="cs-CZ" altLang="cs-CZ" sz="3100" dirty="0">
                <a:latin typeface="Montserrat ExtraBold" panose="00000900000000000000" pitchFamily="2" charset="0"/>
                <a:cs typeface="Arial" panose="020B0604020202020204" pitchFamily="34" charset="0"/>
              </a:rPr>
              <a:t> up</a:t>
            </a:r>
          </a:p>
        </p:txBody>
      </p:sp>
      <p:pic>
        <p:nvPicPr>
          <p:cNvPr id="6152" name="Obrázek 19">
            <a:extLst>
              <a:ext uri="{FF2B5EF4-FFF2-40B4-BE49-F238E27FC236}">
                <a16:creationId xmlns:a16="http://schemas.microsoft.com/office/drawing/2014/main" id="{5663A4EB-86B4-C592-1DC0-526712366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ovéPole 9">
            <a:extLst>
              <a:ext uri="{FF2B5EF4-FFF2-40B4-BE49-F238E27FC236}">
                <a16:creationId xmlns:a16="http://schemas.microsoft.com/office/drawing/2014/main" id="{2D314707-69CB-BCB2-AF6B-3AE4FF32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217488"/>
            <a:ext cx="2263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latin typeface="Montserrat SemiBold" panose="00000700000000000000" pitchFamily="2" charset="0"/>
                <a:cs typeface="Arial" panose="020B0604020202020204" pitchFamily="34" charset="0"/>
              </a:rPr>
              <a:t>www.mpsv.cz</a:t>
            </a:r>
          </a:p>
        </p:txBody>
      </p:sp>
    </p:spTree>
    <p:extLst>
      <p:ext uri="{BB962C8B-B14F-4D97-AF65-F5344CB8AC3E}">
        <p14:creationId xmlns:p14="http://schemas.microsoft.com/office/powerpoint/2010/main" val="277038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53E25-4AE1-6686-F1D1-73E90E48B74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Obrázek 2" descr="Obsah obrázku bílé, černobílá&#10;&#10;Popis byl vytvořen automaticky">
            <a:extLst>
              <a:ext uri="{FF2B5EF4-FFF2-40B4-BE49-F238E27FC236}">
                <a16:creationId xmlns:a16="http://schemas.microsoft.com/office/drawing/2014/main" id="{E1A41673-0623-EA7F-E3D9-0CFDF7A46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666750"/>
            <a:ext cx="36385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FAA28C6F-AB6F-6034-2D67-39C9707E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2700" y="6348413"/>
            <a:ext cx="749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9AF523-D4BB-4E59-BF55-36FBC98292D3}" type="slidenum">
              <a:rPr lang="cs-CZ" altLang="cs-CZ" sz="1200">
                <a:solidFill>
                  <a:schemeClr val="bg1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12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A8CA25F7-B287-414A-9B48-8E2487B9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56" y="3011487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ovéPole 8">
            <a:extLst>
              <a:ext uri="{FF2B5EF4-FFF2-40B4-BE49-F238E27FC236}">
                <a16:creationId xmlns:a16="http://schemas.microsoft.com/office/drawing/2014/main" id="{30DE33D7-FBC5-4FC0-6102-DCC62D11E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144" y="2860675"/>
            <a:ext cx="87074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100" dirty="0">
                <a:latin typeface="Montserrat ExtraBold" panose="00000900000000000000" pitchFamily="2" charset="0"/>
                <a:cs typeface="Arial" panose="020B0604020202020204" pitchFamily="34" charset="0"/>
              </a:rPr>
              <a:t>Cíle projektu</a:t>
            </a:r>
          </a:p>
        </p:txBody>
      </p:sp>
      <p:pic>
        <p:nvPicPr>
          <p:cNvPr id="6152" name="Obrázek 19">
            <a:extLst>
              <a:ext uri="{FF2B5EF4-FFF2-40B4-BE49-F238E27FC236}">
                <a16:creationId xmlns:a16="http://schemas.microsoft.com/office/drawing/2014/main" id="{C6DACA00-ABCE-007A-202E-23DF0370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ovéPole 9">
            <a:extLst>
              <a:ext uri="{FF2B5EF4-FFF2-40B4-BE49-F238E27FC236}">
                <a16:creationId xmlns:a16="http://schemas.microsoft.com/office/drawing/2014/main" id="{71BF3E2C-1D91-9976-5840-80CF745D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217488"/>
            <a:ext cx="2263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latin typeface="Montserrat SemiBold" panose="00000700000000000000" pitchFamily="2" charset="0"/>
                <a:cs typeface="Arial" panose="020B0604020202020204" pitchFamily="34" charset="0"/>
              </a:rPr>
              <a:t>www.mpsv.cz</a:t>
            </a:r>
          </a:p>
        </p:txBody>
      </p:sp>
    </p:spTree>
    <p:extLst>
      <p:ext uri="{BB962C8B-B14F-4D97-AF65-F5344CB8AC3E}">
        <p14:creationId xmlns:p14="http://schemas.microsoft.com/office/powerpoint/2010/main" val="2770270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53E25-4AE1-6686-F1D1-73E90E48B74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Obrázek 2" descr="Obsah obrázku bílé, černobílá&#10;&#10;Popis byl vytvořen automaticky">
            <a:extLst>
              <a:ext uri="{FF2B5EF4-FFF2-40B4-BE49-F238E27FC236}">
                <a16:creationId xmlns:a16="http://schemas.microsoft.com/office/drawing/2014/main" id="{E1A41673-0623-EA7F-E3D9-0CFDF7A46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666750"/>
            <a:ext cx="36385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FAA28C6F-AB6F-6034-2D67-39C9707E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2700" y="6348413"/>
            <a:ext cx="749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9AF523-D4BB-4E59-BF55-36FBC98292D3}" type="slidenum">
              <a:rPr lang="cs-CZ" altLang="cs-CZ" sz="1200">
                <a:solidFill>
                  <a:schemeClr val="bg1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12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A8CA25F7-B287-414A-9B48-8E2487B9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56" y="3011487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ovéPole 8">
            <a:extLst>
              <a:ext uri="{FF2B5EF4-FFF2-40B4-BE49-F238E27FC236}">
                <a16:creationId xmlns:a16="http://schemas.microsoft.com/office/drawing/2014/main" id="{30DE33D7-FBC5-4FC0-6102-DCC62D11E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144" y="2860675"/>
            <a:ext cx="87074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100">
                <a:latin typeface="Montserrat ExtraBold" panose="00000900000000000000" pitchFamily="2" charset="0"/>
                <a:cs typeface="Arial" panose="020B0604020202020204" pitchFamily="34" charset="0"/>
              </a:rPr>
              <a:t>Data – formuláře jako základ DV JMHZ</a:t>
            </a:r>
          </a:p>
        </p:txBody>
      </p:sp>
      <p:pic>
        <p:nvPicPr>
          <p:cNvPr id="6152" name="Obrázek 19">
            <a:extLst>
              <a:ext uri="{FF2B5EF4-FFF2-40B4-BE49-F238E27FC236}">
                <a16:creationId xmlns:a16="http://schemas.microsoft.com/office/drawing/2014/main" id="{C6DACA00-ABCE-007A-202E-23DF0370D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ovéPole 9">
            <a:extLst>
              <a:ext uri="{FF2B5EF4-FFF2-40B4-BE49-F238E27FC236}">
                <a16:creationId xmlns:a16="http://schemas.microsoft.com/office/drawing/2014/main" id="{71BF3E2C-1D91-9976-5840-80CF745D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217488"/>
            <a:ext cx="2263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latin typeface="Montserrat SemiBold" panose="00000700000000000000" pitchFamily="2" charset="0"/>
                <a:cs typeface="Arial" panose="020B0604020202020204" pitchFamily="34" charset="0"/>
              </a:rPr>
              <a:t>www.mpsv.cz</a:t>
            </a:r>
          </a:p>
        </p:txBody>
      </p:sp>
    </p:spTree>
    <p:extLst>
      <p:ext uri="{BB962C8B-B14F-4D97-AF65-F5344CB8AC3E}">
        <p14:creationId xmlns:p14="http://schemas.microsoft.com/office/powerpoint/2010/main" val="295889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3E3C-6767-E49E-DFC9-FF3D88B14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>
            <a:extLst>
              <a:ext uri="{FF2B5EF4-FFF2-40B4-BE49-F238E27FC236}">
                <a16:creationId xmlns:a16="http://schemas.microsoft.com/office/drawing/2014/main" id="{98186000-4E51-7DA3-E993-08A2C659F2E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0" cap="flat">
            <a:solidFill>
              <a:srgbClr val="FBFFFF"/>
            </a:solidFill>
            <a:prstDash val="solid"/>
            <a:miter/>
          </a:ln>
        </p:spPr>
      </p:cxnSp>
      <p:pic>
        <p:nvPicPr>
          <p:cNvPr id="3" name="Obrázek 2" descr="Obsah obrázku bílé, černobílá&#10;&#10;Popis byl vytvořen automaticky">
            <a:extLst>
              <a:ext uri="{FF2B5EF4-FFF2-40B4-BE49-F238E27FC236}">
                <a16:creationId xmlns:a16="http://schemas.microsoft.com/office/drawing/2014/main" id="{EBE12E2E-7FD7-F586-E8DE-3D0B19704B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53453" y="666753"/>
            <a:ext cx="3638553" cy="61912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12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2F83734A-83CD-211C-EA94-4C8A065F37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0720" y="1219196"/>
            <a:ext cx="342900" cy="2571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ovéPole 8">
            <a:extLst>
              <a:ext uri="{FF2B5EF4-FFF2-40B4-BE49-F238E27FC236}">
                <a16:creationId xmlns:a16="http://schemas.microsoft.com/office/drawing/2014/main" id="{AE23929E-4621-21AE-9828-20577A1E53A8}"/>
              </a:ext>
            </a:extLst>
          </p:cNvPr>
          <p:cNvSpPr txBox="1"/>
          <p:nvPr/>
        </p:nvSpPr>
        <p:spPr>
          <a:xfrm>
            <a:off x="1166810" y="1068384"/>
            <a:ext cx="8707438" cy="5683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3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itchFamily="2"/>
                <a:ea typeface="+mn-ea"/>
                <a:cs typeface="Arial" pitchFamily="34"/>
              </a:rPr>
              <a:t>Tiskopisy ČSSZ</a:t>
            </a:r>
          </a:p>
        </p:txBody>
      </p:sp>
      <p:pic>
        <p:nvPicPr>
          <p:cNvPr id="8" name="Obrázek 19">
            <a:extLst>
              <a:ext uri="{FF2B5EF4-FFF2-40B4-BE49-F238E27FC236}">
                <a16:creationId xmlns:a16="http://schemas.microsoft.com/office/drawing/2014/main" id="{D5FF3F36-2AAB-73B3-116D-296FCE2E29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7936"/>
            <a:ext cx="12191996" cy="6667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ovéPole 9">
            <a:extLst>
              <a:ext uri="{FF2B5EF4-FFF2-40B4-BE49-F238E27FC236}">
                <a16:creationId xmlns:a16="http://schemas.microsoft.com/office/drawing/2014/main" id="{6DE81794-020F-46E4-64AE-BDDD46D39176}"/>
              </a:ext>
            </a:extLst>
          </p:cNvPr>
          <p:cNvSpPr txBox="1"/>
          <p:nvPr/>
        </p:nvSpPr>
        <p:spPr>
          <a:xfrm>
            <a:off x="9928226" y="217490"/>
            <a:ext cx="2263770" cy="2619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itchFamily="2"/>
                <a:ea typeface="+mn-ea"/>
                <a:cs typeface="Arial" pitchFamily="34"/>
              </a:rPr>
              <a:t>www.mpsv.cz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A776412C-1CEA-BF55-5E94-4BBF4599C4DD}"/>
              </a:ext>
            </a:extLst>
          </p:cNvPr>
          <p:cNvGraphicFramePr>
            <a:graphicFrameLocks noGrp="1"/>
          </p:cNvGraphicFramePr>
          <p:nvPr/>
        </p:nvGraphicFramePr>
        <p:xfrm>
          <a:off x="721548" y="1617151"/>
          <a:ext cx="10661154" cy="43205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36833">
                  <a:extLst>
                    <a:ext uri="{9D8B030D-6E8A-4147-A177-3AD203B41FA5}">
                      <a16:colId xmlns:a16="http://schemas.microsoft.com/office/drawing/2014/main" val="3796817490"/>
                    </a:ext>
                  </a:extLst>
                </a:gridCol>
                <a:gridCol w="3499122">
                  <a:extLst>
                    <a:ext uri="{9D8B030D-6E8A-4147-A177-3AD203B41FA5}">
                      <a16:colId xmlns:a16="http://schemas.microsoft.com/office/drawing/2014/main" val="683969154"/>
                    </a:ext>
                  </a:extLst>
                </a:gridCol>
                <a:gridCol w="1325199">
                  <a:extLst>
                    <a:ext uri="{9D8B030D-6E8A-4147-A177-3AD203B41FA5}">
                      <a16:colId xmlns:a16="http://schemas.microsoft.com/office/drawing/2014/main" val="59004797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Název tiskopisu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elektronický odkaz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JMHZ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54172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Evidenční list důchodového pojištění od roku 2012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5"/>
                        </a:rPr>
                        <a:t>https://eportal.cssz.cz/web/portal/-/tiskopisy/eldp-2012 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9666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Hlášení o zaměstnání poživatele předčasného starobního důchodu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6"/>
                        </a:rPr>
                        <a:t>https://eportal.cssz.cz/web/portal/-/tiskopisy/hoz_2021 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27523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Oznámení o nástupu do zaměstnání (skončení zaměstnání) 2022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7"/>
                        </a:rPr>
                        <a:t>https://eportal.cssz.cz/web/portal/-/tiskopisy/onz_2022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51452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Potvrzení o počtu směn v zaměstnání zdravotnického záchranáře nebo člena jednotky hasičského záchranného sboru podniku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8"/>
                        </a:rPr>
                        <a:t>https://eportal.cssz.cz/web/portal/-/tiskopisy/pszz 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2686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Potvrzení o studiu (o teoretické a praktické přípravě) pro účely důchodového pojištění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9"/>
                        </a:rPr>
                        <a:t>https://eportal.cssz.cz/web/portal/-/tiskopisy/pos 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7969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Potvrzení o výkonu zaměstnání se stálým pracovištěm pod zemí v hlubinných dolech (podle § 37 odst. 3 zákona č. 582/1991 Sb. a § 4 nařízení vlády č. 363/2009 Sb.)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10"/>
                        </a:rPr>
                        <a:t>https://eportal.cssz.cz/web/portal/-/tiskopisy/pv4nvl 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83042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Přehled o výši pojistného od ledna 2023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11"/>
                        </a:rPr>
                        <a:t>https://eportal.cssz.cz/web/portal/-/tiskopisy/pvpoj-2023 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22408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Přihláška do registru zaměstnavatelů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12"/>
                        </a:rPr>
                        <a:t>https://eportal.cssz.cz/web/portal/-/tiskopisy/prezam 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104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Odhláška z registru zaměstnavatelů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13"/>
                        </a:rPr>
                        <a:t>https://eportal.cssz.cz/web/portal/-/tiskopisy/orezam 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54478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Oznámení zaměstnavatele o žádosti zaměstnance o dávku (NEMPRI_2025)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 dirty="0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14"/>
                        </a:rPr>
                        <a:t>Oznámení zaměstnavatele o žádosti zaměstnance o dávku</a:t>
                      </a:r>
                      <a:endParaRPr lang="cs-CZ" sz="1000" u="sng" dirty="0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částečně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04714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Příloha k žádosti o dávku (NEMPRI) platná do 31. 12. 2024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 dirty="0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15"/>
                        </a:rPr>
                        <a:t>Příloha k žádosti o dávku nemocenského pojištění</a:t>
                      </a:r>
                      <a:endParaRPr lang="cs-CZ" sz="1000" u="sng" dirty="0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854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292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DFEE0-E2C0-1B1F-3860-B89C9052A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>
            <a:extLst>
              <a:ext uri="{FF2B5EF4-FFF2-40B4-BE49-F238E27FC236}">
                <a16:creationId xmlns:a16="http://schemas.microsoft.com/office/drawing/2014/main" id="{43E833FF-FE23-1C2C-A727-9F25741C63D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0" cap="flat">
            <a:solidFill>
              <a:srgbClr val="FBFFFF"/>
            </a:solidFill>
            <a:prstDash val="solid"/>
            <a:miter/>
          </a:ln>
        </p:spPr>
      </p:cxnSp>
      <p:pic>
        <p:nvPicPr>
          <p:cNvPr id="3" name="Obrázek 2" descr="Obsah obrázku bílé, černobílá&#10;&#10;Popis byl vytvořen automaticky">
            <a:extLst>
              <a:ext uri="{FF2B5EF4-FFF2-40B4-BE49-F238E27FC236}">
                <a16:creationId xmlns:a16="http://schemas.microsoft.com/office/drawing/2014/main" id="{53A906B0-C287-C8B3-8E8B-961BD691F5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53453" y="666753"/>
            <a:ext cx="3638553" cy="61912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10" descr="Obsah obrázku modrá, Elektricky modrá, snímek obrazovky, Blankytná&#10;&#10;Popis byl vytvořen automaticky">
            <a:extLst>
              <a:ext uri="{FF2B5EF4-FFF2-40B4-BE49-F238E27FC236}">
                <a16:creationId xmlns:a16="http://schemas.microsoft.com/office/drawing/2014/main" id="{BB6C4653-C7F6-1DBA-6611-A7A5C90F93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42701" y="6122986"/>
            <a:ext cx="749295" cy="7350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1CD5AAD9-0E71-6282-B087-18AF52C95F46}"/>
              </a:ext>
            </a:extLst>
          </p:cNvPr>
          <p:cNvSpPr txBox="1"/>
          <p:nvPr/>
        </p:nvSpPr>
        <p:spPr>
          <a:xfrm>
            <a:off x="11442701" y="6348414"/>
            <a:ext cx="749295" cy="2936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426112-D964-4D33-A8C5-528FB8781A7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itchFamily="34"/>
              <a:ea typeface="+mn-ea"/>
              <a:cs typeface="+mn-cs"/>
            </a:endParaRPr>
          </a:p>
        </p:txBody>
      </p:sp>
      <p:pic>
        <p:nvPicPr>
          <p:cNvPr id="6" name="Obrázek 12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E5AF8427-6C8F-C216-28FF-C079143B3D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0720" y="1219196"/>
            <a:ext cx="342900" cy="2571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ovéPole 8">
            <a:extLst>
              <a:ext uri="{FF2B5EF4-FFF2-40B4-BE49-F238E27FC236}">
                <a16:creationId xmlns:a16="http://schemas.microsoft.com/office/drawing/2014/main" id="{94073BC1-E4BF-F9A5-F41B-E6CC60CE3510}"/>
              </a:ext>
            </a:extLst>
          </p:cNvPr>
          <p:cNvSpPr txBox="1"/>
          <p:nvPr/>
        </p:nvSpPr>
        <p:spPr>
          <a:xfrm>
            <a:off x="1220787" y="1045049"/>
            <a:ext cx="8707438" cy="5683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3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itchFamily="2"/>
                <a:ea typeface="+mn-ea"/>
                <a:cs typeface="Arial" pitchFamily="34"/>
              </a:rPr>
              <a:t>Tiskopisy MPSV</a:t>
            </a:r>
          </a:p>
        </p:txBody>
      </p:sp>
      <p:pic>
        <p:nvPicPr>
          <p:cNvPr id="8" name="Obrázek 19">
            <a:extLst>
              <a:ext uri="{FF2B5EF4-FFF2-40B4-BE49-F238E27FC236}">
                <a16:creationId xmlns:a16="http://schemas.microsoft.com/office/drawing/2014/main" id="{DB2C836C-A750-364B-635D-BE9EB5D90C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-7936"/>
            <a:ext cx="12191996" cy="6667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ovéPole 9">
            <a:extLst>
              <a:ext uri="{FF2B5EF4-FFF2-40B4-BE49-F238E27FC236}">
                <a16:creationId xmlns:a16="http://schemas.microsoft.com/office/drawing/2014/main" id="{05B42F38-36DC-A828-8B87-3D6A662C82CF}"/>
              </a:ext>
            </a:extLst>
          </p:cNvPr>
          <p:cNvSpPr txBox="1"/>
          <p:nvPr/>
        </p:nvSpPr>
        <p:spPr>
          <a:xfrm>
            <a:off x="9928226" y="217490"/>
            <a:ext cx="2263770" cy="2619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itchFamily="2"/>
                <a:ea typeface="+mn-ea"/>
                <a:cs typeface="Arial" pitchFamily="34"/>
              </a:rPr>
              <a:t>www.mpsv.cz</a:t>
            </a:r>
          </a:p>
        </p:txBody>
      </p:sp>
      <p:sp>
        <p:nvSpPr>
          <p:cNvPr id="11" name="TextovéPole 8">
            <a:extLst>
              <a:ext uri="{FF2B5EF4-FFF2-40B4-BE49-F238E27FC236}">
                <a16:creationId xmlns:a16="http://schemas.microsoft.com/office/drawing/2014/main" id="{9A77993E-8D53-1A28-12FE-B4F669A47AFA}"/>
              </a:ext>
            </a:extLst>
          </p:cNvPr>
          <p:cNvSpPr txBox="1"/>
          <p:nvPr/>
        </p:nvSpPr>
        <p:spPr>
          <a:xfrm>
            <a:off x="1300688" y="2831084"/>
            <a:ext cx="8707438" cy="5683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3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itchFamily="2"/>
                <a:ea typeface="+mn-ea"/>
                <a:cs typeface="Arial" pitchFamily="34"/>
              </a:rPr>
              <a:t>Tiskopisy ČSÚ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612B896D-AE5E-7A46-7CC6-03657BB46F6D}"/>
              </a:ext>
            </a:extLst>
          </p:cNvPr>
          <p:cNvGraphicFramePr>
            <a:graphicFrameLocks noGrp="1"/>
          </p:cNvGraphicFramePr>
          <p:nvPr/>
        </p:nvGraphicFramePr>
        <p:xfrm>
          <a:off x="716085" y="1712521"/>
          <a:ext cx="10509944" cy="8858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61244">
                  <a:extLst>
                    <a:ext uri="{9D8B030D-6E8A-4147-A177-3AD203B41FA5}">
                      <a16:colId xmlns:a16="http://schemas.microsoft.com/office/drawing/2014/main" val="451059447"/>
                    </a:ext>
                  </a:extLst>
                </a:gridCol>
                <a:gridCol w="2827143">
                  <a:extLst>
                    <a:ext uri="{9D8B030D-6E8A-4147-A177-3AD203B41FA5}">
                      <a16:colId xmlns:a16="http://schemas.microsoft.com/office/drawing/2014/main" val="4194406067"/>
                    </a:ext>
                  </a:extLst>
                </a:gridCol>
                <a:gridCol w="1421557">
                  <a:extLst>
                    <a:ext uri="{9D8B030D-6E8A-4147-A177-3AD203B41FA5}">
                      <a16:colId xmlns:a16="http://schemas.microsoft.com/office/drawing/2014/main" val="24924245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Název tiskopisu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elektronický odkaz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JMHZ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222953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Statistické šetření o průměrném výdělku ISPV (MPSV) V 1-04 - mzdová sféra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6"/>
                        </a:rPr>
                        <a:t>https://www.mpsv.cz/cms/documents/f31c3a59-ec42-4155-7e53-1922b4d2c6f0/ISPV%20V1-02-2025.xlsx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262358"/>
                  </a:ext>
                </a:extLst>
              </a:tr>
            </a:tbl>
          </a:graphicData>
        </a:graphic>
      </p:graphicFrame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F812E541-E05E-E662-9A58-F97B10FE6C9D}"/>
              </a:ext>
            </a:extLst>
          </p:cNvPr>
          <p:cNvGraphicFramePr>
            <a:graphicFrameLocks noGrp="1"/>
          </p:cNvGraphicFramePr>
          <p:nvPr/>
        </p:nvGraphicFramePr>
        <p:xfrm>
          <a:off x="716085" y="3643770"/>
          <a:ext cx="10539646" cy="10401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78938">
                  <a:extLst>
                    <a:ext uri="{9D8B030D-6E8A-4147-A177-3AD203B41FA5}">
                      <a16:colId xmlns:a16="http://schemas.microsoft.com/office/drawing/2014/main" val="358696507"/>
                    </a:ext>
                  </a:extLst>
                </a:gridCol>
                <a:gridCol w="2835133">
                  <a:extLst>
                    <a:ext uri="{9D8B030D-6E8A-4147-A177-3AD203B41FA5}">
                      <a16:colId xmlns:a16="http://schemas.microsoft.com/office/drawing/2014/main" val="3398448603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180178157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Název tiskopisu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elektronický odkaz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JMHZ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1499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ÚNP 4-01, Výkaz o úplných nákladech práce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7"/>
                        </a:rPr>
                        <a:t>https://apl.czso.cz/pll/vykazy/pdf113?xvyk=2927&amp;cd=0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částečně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48463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Práce 2-04, Čtvrtletní výkaz o práci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8"/>
                        </a:rPr>
                        <a:t>https://apl.czso.cz/pll/vykazy/pdfsoub?xid=2858&amp;xtyp=V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částečně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02634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B108F34-AAEF-B04A-D1FD-95CD07AE7EFE}"/>
              </a:ext>
            </a:extLst>
          </p:cNvPr>
          <p:cNvSpPr/>
          <p:nvPr/>
        </p:nvSpPr>
        <p:spPr>
          <a:xfrm>
            <a:off x="716085" y="5272566"/>
            <a:ext cx="10539646" cy="98192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Statistické šetření o průměrném výdělku ISPV (MPSV) V 1-04 - mzdová sféra.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Šetření dosavadním způsobem bude od roku 2026 zrušeno, tj. </a:t>
            </a:r>
            <a:r>
              <a:rPr kumimoji="0" lang="cs-CZ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Trexima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již data ISPV za 1. pol. 2026 / </a:t>
            </a:r>
            <a:r>
              <a:rPr kumimoji="0" lang="cs-CZ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celorok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2026 a v dalších letech sbírat nebude (tuto službu v rámci stávající smlouvy MPSV vypovídá).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383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2BD37-63C1-07C7-1432-89435F8FF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>
            <a:extLst>
              <a:ext uri="{FF2B5EF4-FFF2-40B4-BE49-F238E27FC236}">
                <a16:creationId xmlns:a16="http://schemas.microsoft.com/office/drawing/2014/main" id="{17B213A1-6067-A52F-D024-20C85669A20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0" cap="flat">
            <a:solidFill>
              <a:srgbClr val="FBFFFF"/>
            </a:solidFill>
            <a:prstDash val="solid"/>
            <a:miter/>
          </a:ln>
        </p:spPr>
      </p:cxnSp>
      <p:pic>
        <p:nvPicPr>
          <p:cNvPr id="3" name="Obrázek 2" descr="Obsah obrázku bílé, černobílá&#10;&#10;Popis byl vytvořen automaticky">
            <a:extLst>
              <a:ext uri="{FF2B5EF4-FFF2-40B4-BE49-F238E27FC236}">
                <a16:creationId xmlns:a16="http://schemas.microsoft.com/office/drawing/2014/main" id="{24BB62C4-5F15-FAB4-8542-42D56943EB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53453" y="666753"/>
            <a:ext cx="3638553" cy="61912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12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6A4409A1-52E4-38A4-B845-9DBB2DED69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0720" y="870844"/>
            <a:ext cx="342900" cy="2571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ovéPole 8">
            <a:extLst>
              <a:ext uri="{FF2B5EF4-FFF2-40B4-BE49-F238E27FC236}">
                <a16:creationId xmlns:a16="http://schemas.microsoft.com/office/drawing/2014/main" id="{D73B2A35-30CF-C548-A476-2F37245AD165}"/>
              </a:ext>
            </a:extLst>
          </p:cNvPr>
          <p:cNvSpPr txBox="1"/>
          <p:nvPr/>
        </p:nvSpPr>
        <p:spPr>
          <a:xfrm>
            <a:off x="1166810" y="720032"/>
            <a:ext cx="8707438" cy="5683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3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itchFamily="2"/>
                <a:ea typeface="+mn-ea"/>
                <a:cs typeface="Arial" pitchFamily="34"/>
              </a:rPr>
              <a:t>Tiskopisy ÚP ČR</a:t>
            </a:r>
          </a:p>
        </p:txBody>
      </p:sp>
      <p:pic>
        <p:nvPicPr>
          <p:cNvPr id="8" name="Obrázek 19">
            <a:extLst>
              <a:ext uri="{FF2B5EF4-FFF2-40B4-BE49-F238E27FC236}">
                <a16:creationId xmlns:a16="http://schemas.microsoft.com/office/drawing/2014/main" id="{9E7C4754-071A-D58E-0A0F-CC99F4B379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7936"/>
            <a:ext cx="12191996" cy="6667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ovéPole 9">
            <a:extLst>
              <a:ext uri="{FF2B5EF4-FFF2-40B4-BE49-F238E27FC236}">
                <a16:creationId xmlns:a16="http://schemas.microsoft.com/office/drawing/2014/main" id="{9E0418E8-1408-EF0F-BB9B-35624B2F2674}"/>
              </a:ext>
            </a:extLst>
          </p:cNvPr>
          <p:cNvSpPr txBox="1"/>
          <p:nvPr/>
        </p:nvSpPr>
        <p:spPr>
          <a:xfrm>
            <a:off x="9928226" y="217490"/>
            <a:ext cx="2263770" cy="2619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itchFamily="2"/>
                <a:ea typeface="+mn-ea"/>
                <a:cs typeface="Arial" pitchFamily="34"/>
              </a:rPr>
              <a:t>www.mpsv.cz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D06634BD-6114-4C1E-C388-92B1C716613C}"/>
              </a:ext>
            </a:extLst>
          </p:cNvPr>
          <p:cNvGraphicFramePr>
            <a:graphicFrameLocks noGrp="1"/>
          </p:cNvGraphicFramePr>
          <p:nvPr/>
        </p:nvGraphicFramePr>
        <p:xfrm>
          <a:off x="723694" y="1210611"/>
          <a:ext cx="10747552" cy="51942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91545">
                  <a:extLst>
                    <a:ext uri="{9D8B030D-6E8A-4147-A177-3AD203B41FA5}">
                      <a16:colId xmlns:a16="http://schemas.microsoft.com/office/drawing/2014/main" val="2587355929"/>
                    </a:ext>
                  </a:extLst>
                </a:gridCol>
                <a:gridCol w="4453187">
                  <a:extLst>
                    <a:ext uri="{9D8B030D-6E8A-4147-A177-3AD203B41FA5}">
                      <a16:colId xmlns:a16="http://schemas.microsoft.com/office/drawing/2014/main" val="4101767287"/>
                    </a:ext>
                  </a:extLst>
                </a:gridCol>
                <a:gridCol w="1202820">
                  <a:extLst>
                    <a:ext uri="{9D8B030D-6E8A-4147-A177-3AD203B41FA5}">
                      <a16:colId xmlns:a16="http://schemas.microsoft.com/office/drawing/2014/main" val="119578674"/>
                    </a:ext>
                  </a:extLst>
                </a:gridCol>
              </a:tblGrid>
              <a:tr h="16384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Název tiskopisu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elektronický odkaz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JMHZ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134713"/>
                  </a:ext>
                </a:extLst>
              </a:tr>
              <a:tr h="28086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Roční zpráva o činnosti zaměstnavatele uznaného na CHTP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5"/>
                        </a:rPr>
                        <a:t>https://www.mpsv.cz/web/cz/-/rocni-zprava-o-cinnosti-zamestnavatele-uznaneho-na-chtp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částečně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081077"/>
                  </a:ext>
                </a:extLst>
              </a:tr>
              <a:tr h="28086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Ohlášení plnění povinného podílu osob se zdravotním postižením na celkovém počtu zaměstnanců zaměstnavatele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6"/>
                        </a:rPr>
                        <a:t>https://www.uradprace.cz/web/cz/plneni-povinneho-podilu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43013"/>
                  </a:ext>
                </a:extLst>
              </a:tr>
              <a:tr h="16384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Monitorovací dotazník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endParaRPr lang="cs-CZ" sz="10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částečně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39580"/>
                  </a:ext>
                </a:extLst>
              </a:tr>
              <a:tr h="631955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Informace o nástupu občana EU/EHP a Švýcarska nebo jeho rodinného příslušníka, nebo cizince, který nepotřebuje pracovní oprávnění do zaměstnání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2F75B5"/>
                          </a:solidFill>
                          <a:effectLst/>
                          <a:latin typeface="Tahoma"/>
                          <a:hlinkClick r:id="rId7"/>
                        </a:rPr>
                        <a:t>https://www.mpsv.cz/web/cz/-/informace-o-nastupu-u-obcana-eu-ehp-a-svycarska-nebo-jeho-rodinneho-prislusnika-nebo-cizince-ktery-nepotrebuje-pracovni-opravneni-do-zamestnani-k-vysl</a:t>
                      </a:r>
                      <a:endParaRPr lang="cs-CZ" sz="1000" u="sng">
                        <a:solidFill>
                          <a:srgbClr val="2F75B5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005551"/>
                  </a:ext>
                </a:extLst>
              </a:tr>
              <a:tr h="514927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Informace o ukončení/změně ukončení zaměstnání občana EU/EHP a Švýcarska nebo jeho rodinného příslušníka, nebo cizince, který nepotřebuje pracovní oprávnění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8"/>
                        </a:rPr>
                        <a:t>https://www.mpsv.cz/web/cz/-/informace-o-ukonceni-nebo-predcasnem-ukonceni-zamestnani-vyslani-k-plneni-ukolu-vyplyvajicich-z-uzavrene-smlouvy-nebo-vnitropodnikoveho-prevedeni-zame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653584"/>
                  </a:ext>
                </a:extLst>
              </a:tr>
              <a:tr h="631955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Sdělení o nástupu cizince, držitele pracovního oprávnění, do zaměstnání, k vyslání, k vnitropodnikovému převedení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4472C4"/>
                          </a:solidFill>
                          <a:effectLst/>
                          <a:latin typeface="Tahoma"/>
                          <a:hlinkClick r:id="rId9"/>
                        </a:rPr>
                        <a:t>https://www.mpsv.cz/web/cz/-/sdeleni-zamestnavatele-o-nastupu-cizince-s-pracovnim-opravnenim-do-zamestnani-o-vyslani-k-plneni-ukolu-vyplyvajicich-z-uzavrene-smlouvy-nebo-o-vnitrop</a:t>
                      </a:r>
                      <a:endParaRPr lang="cs-CZ" sz="1000" u="sng">
                        <a:solidFill>
                          <a:srgbClr val="4472C4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550069"/>
                  </a:ext>
                </a:extLst>
              </a:tr>
              <a:tr h="631955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Sdělení o ukončení zaměstnání, vyslání, vnitropodnikového převedení cizince, držitele pracovního oprávnění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10"/>
                        </a:rPr>
                        <a:t>https://www.mpsv.cz/web/cz/-/sdeleni-zamestnavatele-nebo-pravnicke-nebo-fyzicke-osoby-o-nenastoupeni-ukonceni-predcasnem-ukonceni-zamestnani-vyslani-k-plneni-ukolu-vyplyvajicich-z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61749"/>
                  </a:ext>
                </a:extLst>
              </a:tr>
              <a:tr h="28086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Přehled o činnosti agentury práce za rok 20XX podle § 59 zákona č. 435/2004 Sb., o zaměstnanosti (dále jen "přehled")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4472C4"/>
                          </a:solidFill>
                          <a:effectLst/>
                          <a:latin typeface="Tahoma"/>
                          <a:hlinkClick r:id="rId11"/>
                        </a:rPr>
                        <a:t>Přehled o činnosti agentury práce (mpsv.cz)</a:t>
                      </a:r>
                      <a:endParaRPr lang="cs-CZ" sz="1000" u="sng">
                        <a:solidFill>
                          <a:srgbClr val="4472C4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765273"/>
                  </a:ext>
                </a:extLst>
              </a:tr>
              <a:tr h="28086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Vyúčtování mzdových nákladů VPP (z ESF i národních prostředků)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12"/>
                        </a:rPr>
                        <a:t>https://www.mpsv.cz/web/cz/formulare#pro-zamestnavatele_aktivni-politika-zamestnanosti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zařazen částečně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607938"/>
                  </a:ext>
                </a:extLst>
              </a:tr>
              <a:tr h="28086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Vyúčtování mzdových nákladů SÚPM vyhrazené (z ESF i národních prostředků)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 dirty="0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12"/>
                        </a:rPr>
                        <a:t>https://www.mpsv.cz/web/cz/formulare#pro-zamestnavatele_aktivni-politika-zamestnanosti</a:t>
                      </a:r>
                      <a:endParaRPr lang="cs-CZ" sz="1000" u="sng" dirty="0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zařazen částečně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604283"/>
                  </a:ext>
                </a:extLst>
              </a:tr>
              <a:tr h="28086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cs-CZ" sz="1000" b="1" dirty="0">
                          <a:effectLst/>
                          <a:latin typeface="Tahoma"/>
                        </a:rPr>
                        <a:t>Jmenný seznam zaměstnanců k žádosti o příspěvek dle §78a až §78e ZOZ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cs-CZ" sz="1000" u="sng" kern="1200" dirty="0">
                          <a:solidFill>
                            <a:srgbClr val="0563C1"/>
                          </a:solidFill>
                          <a:effectLst/>
                          <a:latin typeface="Tahoma"/>
                          <a:ea typeface="+mn-ea"/>
                          <a:cs typeface="+mn-cs"/>
                          <a:hlinkClick r:id="rId13" tooltip="https://www.mpsv.cz/seznam-zamestnancu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https://www.mpsv.cz/seznam-zamestnancu</a:t>
                      </a:r>
                      <a:endParaRPr lang="cs-CZ" sz="1000" u="sng" kern="1200" dirty="0">
                        <a:solidFill>
                          <a:srgbClr val="0563C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 dirty="0">
                          <a:effectLst/>
                          <a:latin typeface="Tahoma"/>
                        </a:rPr>
                        <a:t>zařazen částečně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69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001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9131B-16C5-49D8-7E44-4E186F83C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>
            <a:extLst>
              <a:ext uri="{FF2B5EF4-FFF2-40B4-BE49-F238E27FC236}">
                <a16:creationId xmlns:a16="http://schemas.microsoft.com/office/drawing/2014/main" id="{13884D5A-FEA3-1241-0344-6252D3329A4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0" cap="flat">
            <a:solidFill>
              <a:srgbClr val="FBFFFF"/>
            </a:solidFill>
            <a:prstDash val="solid"/>
            <a:miter/>
          </a:ln>
        </p:spPr>
      </p:cxnSp>
      <p:pic>
        <p:nvPicPr>
          <p:cNvPr id="3" name="Obrázek 2" descr="Obsah obrázku bílé, černobílá&#10;&#10;Popis byl vytvořen automaticky">
            <a:extLst>
              <a:ext uri="{FF2B5EF4-FFF2-40B4-BE49-F238E27FC236}">
                <a16:creationId xmlns:a16="http://schemas.microsoft.com/office/drawing/2014/main" id="{072BD6DD-3708-59EB-079E-C739874669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53453" y="666753"/>
            <a:ext cx="3638553" cy="61912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12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92ED51B9-69EF-450F-F465-98FD9C656C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0720" y="1219196"/>
            <a:ext cx="342900" cy="2571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ovéPole 8">
            <a:extLst>
              <a:ext uri="{FF2B5EF4-FFF2-40B4-BE49-F238E27FC236}">
                <a16:creationId xmlns:a16="http://schemas.microsoft.com/office/drawing/2014/main" id="{67CD161F-708B-D4E0-BFB8-297A6AF0CCFC}"/>
              </a:ext>
            </a:extLst>
          </p:cNvPr>
          <p:cNvSpPr txBox="1"/>
          <p:nvPr/>
        </p:nvSpPr>
        <p:spPr>
          <a:xfrm>
            <a:off x="1166810" y="1068384"/>
            <a:ext cx="8707438" cy="5683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3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Arial"/>
              </a:rPr>
              <a:t>Tiskopisy MF (GFŘ)</a:t>
            </a:r>
            <a:r>
              <a:rPr kumimoji="0" lang="cs-CZ" sz="3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Arial"/>
              </a:rPr>
              <a:t> 1/2</a:t>
            </a:r>
            <a:endParaRPr kumimoji="0" lang="cs-CZ" sz="3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itchFamily="2"/>
              <a:ea typeface="+mn-ea"/>
              <a:cs typeface="Arial" pitchFamily="34"/>
            </a:endParaRPr>
          </a:p>
        </p:txBody>
      </p:sp>
      <p:pic>
        <p:nvPicPr>
          <p:cNvPr id="8" name="Obrázek 19">
            <a:extLst>
              <a:ext uri="{FF2B5EF4-FFF2-40B4-BE49-F238E27FC236}">
                <a16:creationId xmlns:a16="http://schemas.microsoft.com/office/drawing/2014/main" id="{6CF9C4E8-4A25-2954-3528-AE3E8EC991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7936"/>
            <a:ext cx="12191996" cy="6667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ovéPole 9">
            <a:extLst>
              <a:ext uri="{FF2B5EF4-FFF2-40B4-BE49-F238E27FC236}">
                <a16:creationId xmlns:a16="http://schemas.microsoft.com/office/drawing/2014/main" id="{BCBAC7BA-6D28-C9F0-6521-C6032F21FB70}"/>
              </a:ext>
            </a:extLst>
          </p:cNvPr>
          <p:cNvSpPr txBox="1"/>
          <p:nvPr/>
        </p:nvSpPr>
        <p:spPr>
          <a:xfrm>
            <a:off x="9928226" y="217490"/>
            <a:ext cx="2263770" cy="2619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itchFamily="2"/>
                <a:ea typeface="+mn-ea"/>
                <a:cs typeface="Arial" pitchFamily="34"/>
              </a:rPr>
              <a:t>www.mpsv.cz</a:t>
            </a: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148C1BDA-9DD2-F521-7899-4E267D61CDE8}"/>
              </a:ext>
            </a:extLst>
          </p:cNvPr>
          <p:cNvGraphicFramePr>
            <a:graphicFrameLocks noGrp="1"/>
          </p:cNvGraphicFramePr>
          <p:nvPr/>
        </p:nvGraphicFramePr>
        <p:xfrm>
          <a:off x="715513" y="1636700"/>
          <a:ext cx="10748956" cy="49244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84315">
                  <a:extLst>
                    <a:ext uri="{9D8B030D-6E8A-4147-A177-3AD203B41FA5}">
                      <a16:colId xmlns:a16="http://schemas.microsoft.com/office/drawing/2014/main" val="51353547"/>
                    </a:ext>
                  </a:extLst>
                </a:gridCol>
                <a:gridCol w="2563266">
                  <a:extLst>
                    <a:ext uri="{9D8B030D-6E8A-4147-A177-3AD203B41FA5}">
                      <a16:colId xmlns:a16="http://schemas.microsoft.com/office/drawing/2014/main" val="1287202187"/>
                    </a:ext>
                  </a:extLst>
                </a:gridCol>
                <a:gridCol w="1601375">
                  <a:extLst>
                    <a:ext uri="{9D8B030D-6E8A-4147-A177-3AD203B41FA5}">
                      <a16:colId xmlns:a16="http://schemas.microsoft.com/office/drawing/2014/main" val="2726458553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Název tiskopisu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elektronický odkaz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JMHZ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371547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Oznámení plátce daně, který je plátcem příjmu plynoucího ze zdrojů na území České republiky daňovému nerezidentovi, ze kterého je daň vybírána srážkou podle zvláštní sazby daně, a to i v případě, že je tento příjem od daně osvobozen nebo o něm mezinárodní smlouva stanoví, že nepodléhá zdanění v České republice.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5"/>
                        </a:rPr>
                        <a:t>Daňové tiskopisy | Daně | Finanční správa (financnisprava.cz)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částečně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24042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Vyúčtování daně z příjmů vybírané srážkou podle zvláštní sazby.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 dirty="0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5"/>
                        </a:rPr>
                        <a:t>Daňové tiskopisy | Daně | Finanční správa (financnisprava.cz)</a:t>
                      </a:r>
                      <a:endParaRPr lang="cs-CZ" sz="1000" u="sng" dirty="0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částečně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3325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Vyúčtování daně z příjmů fyzických osob ze závislé činnosti vybírané srážkou formou záloh.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5"/>
                        </a:rPr>
                        <a:t>Daňové tiskopisy | Daně | Finanční správa (financnisprava.cz)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částečně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5624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Počet </a:t>
                      </a:r>
                      <a:r>
                        <a:rPr lang="cs-CZ" sz="1000" b="1" err="1">
                          <a:effectLst/>
                          <a:latin typeface="Tahoma"/>
                        </a:rPr>
                        <a:t>zaměstanců</a:t>
                      </a:r>
                      <a:r>
                        <a:rPr lang="cs-CZ" sz="1000" b="1">
                          <a:effectLst/>
                          <a:latin typeface="Tahoma"/>
                        </a:rPr>
                        <a:t> ( § 38j odst.6 zákona č. 586/1992 Sb., o daních z příjmů)  - příloha č. 1 Vyúčtování daně z příjmů ze závislé činnosti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5"/>
                        </a:rPr>
                        <a:t>Daňové tiskopisy | Daně | Finanční správa (financnisprava.cz)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91532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Přehled souhrnných údajů zaznamenaných na mzdových listech poplatníků uvedených v § 2 odst.3 zákona o daních z příjmů - příloha č. 2 Vyúčtování daně z příjmů ze závislé činnosti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5"/>
                        </a:rPr>
                        <a:t>Daňové tiskopisy | Daně | Finanční správa (financnisprava.cz)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71264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Potvrzení o zdanitelných příjmech ze závislé činnosti plynoucích na základě zákona č. 586/1992 Sb., o daních z příjmů, ve znění pozdějších předpisů ( dále jen "zákon") a o sražené dani vybírané srážkou podle zvláštní sazby daně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  <a:hlinkClick r:id="rId5"/>
                        </a:rPr>
                        <a:t>Daňové tiskopisy | Daně | Finanční správa (financnisprava.cz)</a:t>
                      </a:r>
                      <a:endParaRPr lang="cs-CZ" sz="1000" u="sng">
                        <a:solidFill>
                          <a:srgbClr val="0563C1"/>
                        </a:solidFill>
                        <a:effectLst/>
                        <a:latin typeface="Tahoma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01261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Potvrzení o zdanitelných příjmech ze závislé činnosti, sražených zálohách na daň a daňovém zvýhodnění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</a:rPr>
                        <a:t>Daňové tiskopisy | Daně | Finanční správa (financnisprava.cz)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58902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Žádost podle § 35d odst. 5 zákona o daních z příjmů o poukázání chybějící částky vyplacené plátcem daně poplatníkům na měsíčních daňových bonusech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</a:rPr>
                        <a:t>Daňové tiskopisy | Daně | Finanční správa (financnisprava.cz)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částečně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32837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Žádost podle § 35d odst. 9 zákona o daních z příjmů o poukázání chybějící částky vyplacené plátcem daně poplatníkům na doplatku na daňovém bonusu z ročního vyúčtování záloh a daňového zvýhodnění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</a:rPr>
                        <a:t>Daňové tiskopisy | Daně | Finanční správa (financnisprava.cz)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 dirty="0">
                          <a:effectLst/>
                          <a:latin typeface="Tahoma"/>
                        </a:rPr>
                        <a:t>zařazen částečně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32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563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A1FFE-854D-3C10-54BD-DB810663C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>
            <a:extLst>
              <a:ext uri="{FF2B5EF4-FFF2-40B4-BE49-F238E27FC236}">
                <a16:creationId xmlns:a16="http://schemas.microsoft.com/office/drawing/2014/main" id="{C5588D3C-154C-5382-A358-DD9D9F60BF4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0" cap="flat">
            <a:solidFill>
              <a:srgbClr val="FBFFFF"/>
            </a:solidFill>
            <a:prstDash val="solid"/>
            <a:miter/>
          </a:ln>
        </p:spPr>
      </p:cxnSp>
      <p:pic>
        <p:nvPicPr>
          <p:cNvPr id="3" name="Obrázek 2" descr="Obsah obrázku bílé, černobílá&#10;&#10;Popis byl vytvořen automaticky">
            <a:extLst>
              <a:ext uri="{FF2B5EF4-FFF2-40B4-BE49-F238E27FC236}">
                <a16:creationId xmlns:a16="http://schemas.microsoft.com/office/drawing/2014/main" id="{9FA09500-BF1E-864D-BE8E-E1D4FA4196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53453" y="666753"/>
            <a:ext cx="3638553" cy="61912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12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5BB9E001-C3BB-F786-D57F-CD5EE7C16C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0720" y="1219196"/>
            <a:ext cx="342900" cy="2571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ovéPole 8">
            <a:extLst>
              <a:ext uri="{FF2B5EF4-FFF2-40B4-BE49-F238E27FC236}">
                <a16:creationId xmlns:a16="http://schemas.microsoft.com/office/drawing/2014/main" id="{90C0D2E8-F3DB-88CF-E3E0-0C352A614C2D}"/>
              </a:ext>
            </a:extLst>
          </p:cNvPr>
          <p:cNvSpPr txBox="1"/>
          <p:nvPr/>
        </p:nvSpPr>
        <p:spPr>
          <a:xfrm>
            <a:off x="1166810" y="1068384"/>
            <a:ext cx="8707438" cy="5683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3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Arial"/>
              </a:rPr>
              <a:t>Tiskopisy MF (GFŘ)</a:t>
            </a:r>
            <a:r>
              <a:rPr kumimoji="0" lang="cs-CZ" sz="3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/>
                <a:ea typeface="+mn-ea"/>
                <a:cs typeface="Arial"/>
              </a:rPr>
              <a:t> 2/2</a:t>
            </a:r>
            <a:endParaRPr kumimoji="0" lang="cs-CZ" sz="3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itchFamily="2"/>
              <a:ea typeface="+mn-ea"/>
              <a:cs typeface="Arial" pitchFamily="34"/>
            </a:endParaRPr>
          </a:p>
        </p:txBody>
      </p:sp>
      <p:pic>
        <p:nvPicPr>
          <p:cNvPr id="8" name="Obrázek 19">
            <a:extLst>
              <a:ext uri="{FF2B5EF4-FFF2-40B4-BE49-F238E27FC236}">
                <a16:creationId xmlns:a16="http://schemas.microsoft.com/office/drawing/2014/main" id="{64F538C7-4E2A-C7B1-F719-22AAC5AB46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7936"/>
            <a:ext cx="12191996" cy="6667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ovéPole 9">
            <a:extLst>
              <a:ext uri="{FF2B5EF4-FFF2-40B4-BE49-F238E27FC236}">
                <a16:creationId xmlns:a16="http://schemas.microsoft.com/office/drawing/2014/main" id="{F7360934-5F8A-8A7B-5AD8-32E930C08E4A}"/>
              </a:ext>
            </a:extLst>
          </p:cNvPr>
          <p:cNvSpPr txBox="1"/>
          <p:nvPr/>
        </p:nvSpPr>
        <p:spPr>
          <a:xfrm>
            <a:off x="9928226" y="217490"/>
            <a:ext cx="2263770" cy="2619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pitchFamily="2"/>
                <a:ea typeface="+mn-ea"/>
                <a:cs typeface="Arial" pitchFamily="34"/>
              </a:rPr>
              <a:t>www.mpsv.cz</a:t>
            </a: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6527520B-23D4-4648-07C1-354BACEDFE2A}"/>
              </a:ext>
            </a:extLst>
          </p:cNvPr>
          <p:cNvGraphicFramePr>
            <a:graphicFrameLocks noGrp="1"/>
          </p:cNvGraphicFramePr>
          <p:nvPr/>
        </p:nvGraphicFramePr>
        <p:xfrm>
          <a:off x="715513" y="1636700"/>
          <a:ext cx="10748956" cy="10401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84315">
                  <a:extLst>
                    <a:ext uri="{9D8B030D-6E8A-4147-A177-3AD203B41FA5}">
                      <a16:colId xmlns:a16="http://schemas.microsoft.com/office/drawing/2014/main" val="51353547"/>
                    </a:ext>
                  </a:extLst>
                </a:gridCol>
                <a:gridCol w="2563266">
                  <a:extLst>
                    <a:ext uri="{9D8B030D-6E8A-4147-A177-3AD203B41FA5}">
                      <a16:colId xmlns:a16="http://schemas.microsoft.com/office/drawing/2014/main" val="1287202187"/>
                    </a:ext>
                  </a:extLst>
                </a:gridCol>
                <a:gridCol w="1601375">
                  <a:extLst>
                    <a:ext uri="{9D8B030D-6E8A-4147-A177-3AD203B41FA5}">
                      <a16:colId xmlns:a16="http://schemas.microsoft.com/office/drawing/2014/main" val="2726458553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Název tiskopisu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elektronický odkaz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 b="1">
                          <a:effectLst/>
                          <a:latin typeface="Tahoma"/>
                        </a:rPr>
                        <a:t>JMHZ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37154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cs-CZ" sz="1000" b="1" kern="1200">
                          <a:solidFill>
                            <a:schemeClr val="dk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Přihláška k registraci pro fyzické osoby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 dirty="0">
                          <a:solidFill>
                            <a:srgbClr val="0563C1"/>
                          </a:solidFill>
                          <a:effectLst/>
                          <a:latin typeface="Tahoma"/>
                        </a:rPr>
                        <a:t>Daňové tiskopisy | Daně | Finanční správa (financnisprava.cz)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>
                          <a:effectLst/>
                          <a:latin typeface="Tahoma"/>
                        </a:rPr>
                        <a:t>zařazen plně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66737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cs-CZ" sz="1000" b="1" kern="1200">
                          <a:solidFill>
                            <a:schemeClr val="dk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Přihláška k registraci pro právnické osoby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cs-CZ" sz="1000" u="sng">
                          <a:solidFill>
                            <a:srgbClr val="0563C1"/>
                          </a:solidFill>
                          <a:effectLst/>
                          <a:latin typeface="Tahoma"/>
                        </a:rPr>
                        <a:t>Daňové tiskopisy | Daně | Finanční správa (financnisprava.cz)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000" dirty="0">
                          <a:effectLst/>
                          <a:latin typeface="Tahoma"/>
                        </a:rPr>
                        <a:t>zařazen částečně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59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78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AD2B11-A0D8-F469-8B98-5CD2DF3CF13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Obrázek 6" descr="Obsah obrázku skica&#10;&#10;Popis byl vytvořen automaticky">
            <a:extLst>
              <a:ext uri="{FF2B5EF4-FFF2-40B4-BE49-F238E27FC236}">
                <a16:creationId xmlns:a16="http://schemas.microsoft.com/office/drawing/2014/main" id="{E5C5D49E-4FC4-65DF-035B-20AA9001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874713"/>
            <a:ext cx="5375275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Zástupný symbol pro číslo snímku 5">
            <a:extLst>
              <a:ext uri="{FF2B5EF4-FFF2-40B4-BE49-F238E27FC236}">
                <a16:creationId xmlns:a16="http://schemas.microsoft.com/office/drawing/2014/main" id="{B6EAB02C-22C8-6448-754F-E92E1E5C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2700" y="6348413"/>
            <a:ext cx="749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9B60831-4785-4ECB-BD72-114D227007C3}" type="slidenum">
              <a:rPr lang="cs-CZ" altLang="cs-CZ" sz="1200">
                <a:solidFill>
                  <a:schemeClr val="bg1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101" name="Obrázek 11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E7D0C123-39E6-AEA5-23B4-E1CA68984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219200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ovéPole 8">
            <a:extLst>
              <a:ext uri="{FF2B5EF4-FFF2-40B4-BE49-F238E27FC236}">
                <a16:creationId xmlns:a16="http://schemas.microsoft.com/office/drawing/2014/main" id="{82F26DB1-CD26-3A7B-BBCA-2727900FC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1068388"/>
            <a:ext cx="870743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100" dirty="0">
                <a:latin typeface="Montserrat ExtraBold" panose="00000900000000000000" pitchFamily="2" charset="0"/>
                <a:cs typeface="Arial" panose="020B0604020202020204" pitchFamily="34" charset="0"/>
              </a:rPr>
              <a:t>Co je projekt Jednotné měsíční hlášení zaměstnavatelů</a:t>
            </a:r>
          </a:p>
        </p:txBody>
      </p:sp>
      <p:sp>
        <p:nvSpPr>
          <p:cNvPr id="6151" name="TextovéPole 9">
            <a:extLst>
              <a:ext uri="{FF2B5EF4-FFF2-40B4-BE49-F238E27FC236}">
                <a16:creationId xmlns:a16="http://schemas.microsoft.com/office/drawing/2014/main" id="{CEC4D3E8-AA7A-761E-A0B7-C99904B46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2518314"/>
            <a:ext cx="9043987" cy="27179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>
                <a:latin typeface="Montserrat Medium" panose="00000600000000000000" pitchFamily="2" charset="-18"/>
                <a:cs typeface="Arial" panose="020B0604020202020204" pitchFamily="34" charset="0"/>
              </a:rPr>
              <a:t>Společná aktivita Ministerstva práce a sociálních věcí (MPSV), Ministerstva financí (MF) a ČSÚ s podporou HK a SPD ČR s cílem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2000" b="1" dirty="0">
              <a:latin typeface="Montserrat Medium" panose="00000600000000000000" pitchFamily="2" charset="-18"/>
              <a:cs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000" b="1" dirty="0">
                <a:latin typeface="Montserrat Medium" panose="00000600000000000000" pitchFamily="2" charset="-18"/>
                <a:cs typeface="Arial" panose="020B0604020202020204" pitchFamily="34" charset="0"/>
              </a:rPr>
              <a:t>zjednodušení procesů mezi státem a zaměstnavateli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cs-CZ" altLang="cs-CZ" sz="2000" b="1" dirty="0">
              <a:latin typeface="Montserrat Medium" panose="00000600000000000000" pitchFamily="2" charset="-18"/>
              <a:cs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000" b="1" dirty="0">
                <a:latin typeface="Montserrat Medium" panose="00000600000000000000" pitchFamily="2" charset="-18"/>
                <a:cs typeface="Arial" panose="020B0604020202020204" pitchFamily="34" charset="0"/>
              </a:rPr>
              <a:t>sběr kvalitativně hodnotnějších dat pro efektivní výkon agend </a:t>
            </a:r>
          </a:p>
        </p:txBody>
      </p:sp>
      <p:pic>
        <p:nvPicPr>
          <p:cNvPr id="4104" name="Obrázek 16">
            <a:extLst>
              <a:ext uri="{FF2B5EF4-FFF2-40B4-BE49-F238E27FC236}">
                <a16:creationId xmlns:a16="http://schemas.microsoft.com/office/drawing/2014/main" id="{743B241C-9FA9-8C57-605F-ECEAF6A70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ovéPole 9">
            <a:extLst>
              <a:ext uri="{FF2B5EF4-FFF2-40B4-BE49-F238E27FC236}">
                <a16:creationId xmlns:a16="http://schemas.microsoft.com/office/drawing/2014/main" id="{8B87956C-E6FD-8833-9EEA-A63E862B8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217488"/>
            <a:ext cx="2263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latin typeface="Montserrat SemiBold" panose="00000700000000000000" pitchFamily="2" charset="0"/>
                <a:cs typeface="Arial" panose="020B0604020202020204" pitchFamily="34" charset="0"/>
              </a:rPr>
              <a:t>www.mpsv.cz</a:t>
            </a:r>
          </a:p>
        </p:txBody>
      </p:sp>
    </p:spTree>
    <p:extLst>
      <p:ext uri="{BB962C8B-B14F-4D97-AF65-F5344CB8AC3E}">
        <p14:creationId xmlns:p14="http://schemas.microsoft.com/office/powerpoint/2010/main" val="51379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6" descr="Obsah obrázku skica&#10;&#10;Popis byl vytvořen automaticky">
            <a:extLst>
              <a:ext uri="{FF2B5EF4-FFF2-40B4-BE49-F238E27FC236}">
                <a16:creationId xmlns:a16="http://schemas.microsoft.com/office/drawing/2014/main" id="{E5C5D49E-4FC4-65DF-035B-20AA9001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07" y="874713"/>
            <a:ext cx="5375275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Zástupný symbol pro číslo snímku 5">
            <a:extLst>
              <a:ext uri="{FF2B5EF4-FFF2-40B4-BE49-F238E27FC236}">
                <a16:creationId xmlns:a16="http://schemas.microsoft.com/office/drawing/2014/main" id="{B6EAB02C-22C8-6448-754F-E92E1E5C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2700" y="6348413"/>
            <a:ext cx="749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9B60831-4785-4ECB-BD72-114D227007C3}" type="slidenum">
              <a:rPr lang="cs-CZ" altLang="cs-CZ" sz="1200">
                <a:solidFill>
                  <a:schemeClr val="bg1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101" name="Obrázek 11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E7D0C123-39E6-AEA5-23B4-E1CA68984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219200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ovéPole 8">
            <a:extLst>
              <a:ext uri="{FF2B5EF4-FFF2-40B4-BE49-F238E27FC236}">
                <a16:creationId xmlns:a16="http://schemas.microsoft.com/office/drawing/2014/main" id="{82F26DB1-CD26-3A7B-BBCA-2727900FC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1068388"/>
            <a:ext cx="9495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dirty="0">
                <a:latin typeface="Montserrat ExtraBold"/>
                <a:cs typeface="Arial"/>
              </a:rPr>
              <a:t>Cíle projektu</a:t>
            </a:r>
          </a:p>
        </p:txBody>
      </p:sp>
      <p:sp>
        <p:nvSpPr>
          <p:cNvPr id="6151" name="TextovéPole 9">
            <a:extLst>
              <a:ext uri="{FF2B5EF4-FFF2-40B4-BE49-F238E27FC236}">
                <a16:creationId xmlns:a16="http://schemas.microsoft.com/office/drawing/2014/main" id="{CEC4D3E8-AA7A-761E-A0B7-C99904B46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90" y="4877309"/>
            <a:ext cx="37707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>
                <a:latin typeface="Montserrat Medium" panose="00000600000000000000" pitchFamily="2" charset="-18"/>
                <a:cs typeface="Arial" panose="020B0604020202020204" pitchFamily="34" charset="0"/>
              </a:rPr>
              <a:t>Cesta k efektivní </a:t>
            </a:r>
            <a:r>
              <a:rPr lang="cs-CZ" altLang="cs-CZ" sz="2400" b="1" dirty="0" err="1">
                <a:latin typeface="Montserrat Medium" panose="00000600000000000000" pitchFamily="2" charset="-18"/>
                <a:cs typeface="Arial" panose="020B0604020202020204" pitchFamily="34" charset="0"/>
              </a:rPr>
              <a:t>digitali</a:t>
            </a:r>
            <a:r>
              <a:rPr lang="en-US" altLang="cs-CZ" sz="2400" b="1" dirty="0" err="1">
                <a:latin typeface="Montserrat Medium" panose="00000600000000000000" pitchFamily="2" charset="-18"/>
                <a:cs typeface="Arial" panose="020B0604020202020204" pitchFamily="34" charset="0"/>
              </a:rPr>
              <a:t>zac</a:t>
            </a:r>
            <a:r>
              <a:rPr lang="cs-CZ" altLang="cs-CZ" sz="2400" b="1" dirty="0">
                <a:latin typeface="Montserrat Medium" panose="00000600000000000000" pitchFamily="2" charset="-18"/>
                <a:cs typeface="Arial" panose="020B0604020202020204" pitchFamily="34" charset="0"/>
              </a:rPr>
              <a:t>i</a:t>
            </a:r>
            <a:r>
              <a:rPr lang="en-US" altLang="cs-CZ" sz="2400" b="1" dirty="0">
                <a:latin typeface="Montserrat Medium" panose="00000600000000000000" pitchFamily="2" charset="-18"/>
                <a:cs typeface="Arial" panose="020B0604020202020204" pitchFamily="34" charset="0"/>
              </a:rPr>
              <a:t> s</a:t>
            </a:r>
            <a:r>
              <a:rPr lang="cs-CZ" altLang="cs-CZ" sz="2400" b="1" dirty="0" err="1">
                <a:latin typeface="Montserrat Medium" panose="00000600000000000000" pitchFamily="2" charset="-18"/>
                <a:cs typeface="Arial" panose="020B0604020202020204" pitchFamily="34" charset="0"/>
              </a:rPr>
              <a:t>tátní</a:t>
            </a:r>
            <a:r>
              <a:rPr lang="cs-CZ" altLang="cs-CZ" sz="2400" b="1" dirty="0">
                <a:latin typeface="Montserrat Medium" panose="00000600000000000000" pitchFamily="2" charset="-18"/>
                <a:cs typeface="Arial" panose="020B0604020202020204" pitchFamily="34" charset="0"/>
              </a:rPr>
              <a:t> správy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2400" b="1" dirty="0">
              <a:highlight>
                <a:srgbClr val="FFFF00"/>
              </a:highlight>
              <a:latin typeface="Montserrat Medium" panose="00000600000000000000" pitchFamily="2" charset="-18"/>
              <a:cs typeface="Arial" panose="020B0604020202020204" pitchFamily="34" charset="0"/>
            </a:endParaRPr>
          </a:p>
        </p:txBody>
      </p:sp>
      <p:pic>
        <p:nvPicPr>
          <p:cNvPr id="4104" name="Obrázek 16">
            <a:extLst>
              <a:ext uri="{FF2B5EF4-FFF2-40B4-BE49-F238E27FC236}">
                <a16:creationId xmlns:a16="http://schemas.microsoft.com/office/drawing/2014/main" id="{743B241C-9FA9-8C57-605F-ECEAF6A70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ovéPole 9">
            <a:extLst>
              <a:ext uri="{FF2B5EF4-FFF2-40B4-BE49-F238E27FC236}">
                <a16:creationId xmlns:a16="http://schemas.microsoft.com/office/drawing/2014/main" id="{8B87956C-E6FD-8833-9EEA-A63E862B8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217488"/>
            <a:ext cx="2263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latin typeface="Montserrat SemiBold" panose="00000700000000000000" pitchFamily="2" charset="0"/>
                <a:cs typeface="Arial" panose="020B0604020202020204" pitchFamily="34" charset="0"/>
              </a:rPr>
              <a:t>www.mpsv.cz</a:t>
            </a:r>
          </a:p>
        </p:txBody>
      </p:sp>
      <p:sp>
        <p:nvSpPr>
          <p:cNvPr id="2" name="TextovéPole 9">
            <a:extLst>
              <a:ext uri="{FF2B5EF4-FFF2-40B4-BE49-F238E27FC236}">
                <a16:creationId xmlns:a16="http://schemas.microsoft.com/office/drawing/2014/main" id="{2EF7696F-4EB1-E1BF-30D4-A7800D8D1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61" y="1846838"/>
            <a:ext cx="37707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>
                <a:latin typeface="Montserrat Medium" panose="00000600000000000000" pitchFamily="2" charset="-18"/>
                <a:cs typeface="Arial" panose="020B0604020202020204" pitchFamily="34" charset="0"/>
              </a:rPr>
              <a:t>Praktická aplikace práva na digitální službu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2400" b="1" dirty="0">
              <a:highlight>
                <a:srgbClr val="FFFF00"/>
              </a:highlight>
              <a:latin typeface="Montserrat Medium" panose="00000600000000000000" pitchFamily="2" charset="-18"/>
              <a:cs typeface="Arial" panose="020B0604020202020204" pitchFamily="34" charset="0"/>
            </a:endParaRPr>
          </a:p>
        </p:txBody>
      </p:sp>
      <p:sp>
        <p:nvSpPr>
          <p:cNvPr id="3" name="TextovéPole 9">
            <a:extLst>
              <a:ext uri="{FF2B5EF4-FFF2-40B4-BE49-F238E27FC236}">
                <a16:creationId xmlns:a16="http://schemas.microsoft.com/office/drawing/2014/main" id="{2EEE6A6E-92B9-048B-B626-7EF4910C8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549" y="3172311"/>
            <a:ext cx="4511039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>
                <a:latin typeface="Montserrat Medium" panose="00000600000000000000" pitchFamily="2" charset="-18"/>
                <a:cs typeface="Arial" panose="020B0604020202020204" pitchFamily="34" charset="0"/>
              </a:rPr>
              <a:t>Snížení administrativní zátěže zaměstnavatelů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2400" b="1" dirty="0">
              <a:highlight>
                <a:srgbClr val="FFFF00"/>
              </a:highlight>
              <a:latin typeface="Montserrat Medium" panose="00000600000000000000" pitchFamily="2" charset="-18"/>
              <a:cs typeface="Arial" panose="020B0604020202020204" pitchFamily="34" charset="0"/>
            </a:endParaRPr>
          </a:p>
        </p:txBody>
      </p:sp>
      <p:sp>
        <p:nvSpPr>
          <p:cNvPr id="4" name="TextovéPole 9">
            <a:extLst>
              <a:ext uri="{FF2B5EF4-FFF2-40B4-BE49-F238E27FC236}">
                <a16:creationId xmlns:a16="http://schemas.microsoft.com/office/drawing/2014/main" id="{958C5D1D-1E12-3EF5-1533-D78DD977D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811" y="4877309"/>
            <a:ext cx="4414872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>
                <a:latin typeface="Montserrat Medium" panose="00000600000000000000" pitchFamily="2" charset="-18"/>
                <a:cs typeface="Arial" panose="020B0604020202020204" pitchFamily="34" charset="0"/>
              </a:rPr>
              <a:t>Vytváření statistik a analýz nad centralizovanými daty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2400" b="1" dirty="0">
              <a:highlight>
                <a:srgbClr val="FFFF00"/>
              </a:highlight>
              <a:latin typeface="Montserrat Medium" panose="00000600000000000000" pitchFamily="2" charset="-18"/>
              <a:cs typeface="Arial" panose="020B0604020202020204" pitchFamily="34" charset="0"/>
            </a:endParaRPr>
          </a:p>
        </p:txBody>
      </p:sp>
      <p:sp>
        <p:nvSpPr>
          <p:cNvPr id="5" name="TextovéPole 9">
            <a:extLst>
              <a:ext uri="{FF2B5EF4-FFF2-40B4-BE49-F238E27FC236}">
                <a16:creationId xmlns:a16="http://schemas.microsoft.com/office/drawing/2014/main" id="{EE9D34A8-5C5B-62ED-1812-C39ED24F5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17" y="3345326"/>
            <a:ext cx="4752233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>
                <a:latin typeface="Montserrat Medium" panose="00000600000000000000" pitchFamily="2" charset="-18"/>
                <a:cs typeface="Arial" panose="020B0604020202020204" pitchFamily="34" charset="0"/>
              </a:rPr>
              <a:t>Nepožadovat data a informace, která stát již získal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2400" b="1" dirty="0">
              <a:highlight>
                <a:srgbClr val="FFFF00"/>
              </a:highlight>
              <a:latin typeface="Montserrat Medium" panose="00000600000000000000" pitchFamily="2" charset="-18"/>
              <a:cs typeface="Arial" panose="020B0604020202020204" pitchFamily="34" charset="0"/>
            </a:endParaRPr>
          </a:p>
        </p:txBody>
      </p:sp>
      <p:sp>
        <p:nvSpPr>
          <p:cNvPr id="6" name="TextovéPole 9">
            <a:extLst>
              <a:ext uri="{FF2B5EF4-FFF2-40B4-BE49-F238E27FC236}">
                <a16:creationId xmlns:a16="http://schemas.microsoft.com/office/drawing/2014/main" id="{C4FEF4DF-2DC3-59DA-FE4C-9A93352F1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619" y="1469698"/>
            <a:ext cx="4414872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>
                <a:latin typeface="Montserrat Medium" panose="00000600000000000000" pitchFamily="2" charset="-18"/>
                <a:cs typeface="Arial" panose="020B0604020202020204" pitchFamily="34" charset="0"/>
              </a:rPr>
              <a:t>Jednodušší komunikace se státními institucemi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2400" b="1" dirty="0">
              <a:highlight>
                <a:srgbClr val="FFFF00"/>
              </a:highlight>
              <a:latin typeface="Montserrat Medium" panose="00000600000000000000" pitchFamily="2" charset="-1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Picture 2" descr="Calendar icon. Calendar sign and symbol in line style icon. 11613546 Vector  Art at Vecteezy">
            <a:extLst>
              <a:ext uri="{FF2B5EF4-FFF2-40B4-BE49-F238E27FC236}">
                <a16:creationId xmlns:a16="http://schemas.microsoft.com/office/drawing/2014/main" id="{3DD922BA-7E53-206A-5BAB-E7C802E7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39" y="1417304"/>
            <a:ext cx="1047197" cy="104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E79900-0968-B0EA-90BF-7F7190C59295}"/>
              </a:ext>
            </a:extLst>
          </p:cNvPr>
          <p:cNvCxnSpPr>
            <a:cxnSpLocks/>
            <a:stCxn id="3" idx="3"/>
            <a:endCxn id="24" idx="1"/>
          </p:cNvCxnSpPr>
          <p:nvPr/>
        </p:nvCxnSpPr>
        <p:spPr>
          <a:xfrm flipV="1">
            <a:off x="956245" y="2564821"/>
            <a:ext cx="3880928" cy="1928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669666-1F97-2B7E-E9EF-1DE466222C99}"/>
              </a:ext>
            </a:extLst>
          </p:cNvPr>
          <p:cNvCxnSpPr>
            <a:cxnSpLocks/>
            <a:stCxn id="3" idx="3"/>
            <a:endCxn id="4117" idx="1"/>
          </p:cNvCxnSpPr>
          <p:nvPr/>
        </p:nvCxnSpPr>
        <p:spPr>
          <a:xfrm flipV="1">
            <a:off x="956245" y="3494785"/>
            <a:ext cx="3878787" cy="998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C619F9-4D61-E3F1-769F-73FF8714BEAE}"/>
              </a:ext>
            </a:extLst>
          </p:cNvPr>
          <p:cNvCxnSpPr>
            <a:cxnSpLocks/>
            <a:stCxn id="3" idx="3"/>
            <a:endCxn id="48" idx="1"/>
          </p:cNvCxnSpPr>
          <p:nvPr/>
        </p:nvCxnSpPr>
        <p:spPr>
          <a:xfrm flipV="1">
            <a:off x="956245" y="4424749"/>
            <a:ext cx="3876643" cy="68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CC9FDA-4802-063F-6856-CFB81C6A654B}"/>
              </a:ext>
            </a:extLst>
          </p:cNvPr>
          <p:cNvCxnSpPr>
            <a:cxnSpLocks/>
            <a:stCxn id="3" idx="3"/>
            <a:endCxn id="50" idx="1"/>
          </p:cNvCxnSpPr>
          <p:nvPr/>
        </p:nvCxnSpPr>
        <p:spPr>
          <a:xfrm>
            <a:off x="956245" y="4493402"/>
            <a:ext cx="3874499" cy="861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9A51E9-802D-F50F-4BC3-74EF5D1C66F0}"/>
              </a:ext>
            </a:extLst>
          </p:cNvPr>
          <p:cNvCxnSpPr>
            <a:cxnSpLocks/>
            <a:stCxn id="3" idx="3"/>
            <a:endCxn id="49" idx="1"/>
          </p:cNvCxnSpPr>
          <p:nvPr/>
        </p:nvCxnSpPr>
        <p:spPr>
          <a:xfrm>
            <a:off x="956245" y="4493402"/>
            <a:ext cx="3872354" cy="179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alendar icon. Calendar sign and symbol in line style icon. 11613546 Vector  Art at Vecteezy">
            <a:extLst>
              <a:ext uri="{FF2B5EF4-FFF2-40B4-BE49-F238E27FC236}">
                <a16:creationId xmlns:a16="http://schemas.microsoft.com/office/drawing/2014/main" id="{21F42103-1686-473A-6AE1-329081E59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29" y="1434405"/>
            <a:ext cx="1047197" cy="104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AD2B11-A0D8-F469-8B98-5CD2DF3CF132}"/>
              </a:ext>
            </a:extLst>
          </p:cNvPr>
          <p:cNvCxnSpPr/>
          <p:nvPr/>
        </p:nvCxnSpPr>
        <p:spPr>
          <a:xfrm>
            <a:off x="397159" y="2004272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BA05547-50DD-EA86-089F-A4FFF9E2844B}"/>
              </a:ext>
            </a:extLst>
          </p:cNvPr>
          <p:cNvSpPr/>
          <p:nvPr/>
        </p:nvSpPr>
        <p:spPr>
          <a:xfrm>
            <a:off x="4837173" y="2162722"/>
            <a:ext cx="734401" cy="8041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cs-CZ" sz="1200">
                <a:solidFill>
                  <a:schemeClr val="bg1"/>
                </a:solidFill>
                <a:latin typeface="Montserrat Bold" panose="00000800000000000000" pitchFamily="2" charset="-18"/>
              </a:rPr>
              <a:t>ČSSZ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64958E8-937D-C64C-C68B-2ECC0676FCB2}"/>
              </a:ext>
            </a:extLst>
          </p:cNvPr>
          <p:cNvSpPr/>
          <p:nvPr/>
        </p:nvSpPr>
        <p:spPr>
          <a:xfrm>
            <a:off x="4832888" y="4022650"/>
            <a:ext cx="734401" cy="804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cs-CZ" sz="1200">
                <a:solidFill>
                  <a:schemeClr val="bg1"/>
                </a:solidFill>
                <a:latin typeface="Montserrat Bold" panose="00000800000000000000" pitchFamily="2" charset="-18"/>
              </a:rPr>
              <a:t>MPSV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DB72335-193E-A3E6-EA2E-63D975B1AF29}"/>
              </a:ext>
            </a:extLst>
          </p:cNvPr>
          <p:cNvSpPr/>
          <p:nvPr/>
        </p:nvSpPr>
        <p:spPr>
          <a:xfrm>
            <a:off x="4828599" y="5882578"/>
            <a:ext cx="734401" cy="8041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cs-CZ" sz="1200">
                <a:solidFill>
                  <a:schemeClr val="bg1"/>
                </a:solidFill>
                <a:latin typeface="Montserrat Bold"/>
              </a:rPr>
              <a:t>FS</a:t>
            </a:r>
            <a:endParaRPr lang="cs-CZ" sz="1200">
              <a:solidFill>
                <a:schemeClr val="bg1"/>
              </a:solidFill>
              <a:latin typeface="Montserrat Bold" panose="00000800000000000000" pitchFamily="2" charset="-18"/>
            </a:endParaRPr>
          </a:p>
        </p:txBody>
      </p: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BDE622D3-1BC8-A06E-16D0-EAB9ECFE824D}"/>
              </a:ext>
            </a:extLst>
          </p:cNvPr>
          <p:cNvSpPr/>
          <p:nvPr/>
        </p:nvSpPr>
        <p:spPr>
          <a:xfrm>
            <a:off x="4835032" y="3092686"/>
            <a:ext cx="734397" cy="8041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cs-CZ" sz="1200">
                <a:solidFill>
                  <a:schemeClr val="bg1"/>
                </a:solidFill>
                <a:latin typeface="Montserrat Bold"/>
              </a:rPr>
              <a:t>ÚP</a:t>
            </a:r>
          </a:p>
        </p:txBody>
      </p:sp>
      <p:pic>
        <p:nvPicPr>
          <p:cNvPr id="3" name="Picture 6" descr="Business, company, person icon - Download on Iconfinder">
            <a:extLst>
              <a:ext uri="{FF2B5EF4-FFF2-40B4-BE49-F238E27FC236}">
                <a16:creationId xmlns:a16="http://schemas.microsoft.com/office/drawing/2014/main" id="{B9AF85FD-EDE2-4A6B-F30B-E1CFF6BDC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" y="4044950"/>
            <a:ext cx="896903" cy="8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A1EC123-170B-2F9D-8D45-A9BF9A598CBC}"/>
              </a:ext>
            </a:extLst>
          </p:cNvPr>
          <p:cNvGrpSpPr/>
          <p:nvPr/>
        </p:nvGrpSpPr>
        <p:grpSpPr>
          <a:xfrm>
            <a:off x="3754168" y="3397795"/>
            <a:ext cx="651402" cy="861266"/>
            <a:chOff x="1622112" y="2259773"/>
            <a:chExt cx="651402" cy="861266"/>
          </a:xfrm>
        </p:grpSpPr>
        <p:pic>
          <p:nvPicPr>
            <p:cNvPr id="8" name="Picture 10" descr="Registration Icons - Free SVG &amp; PNG Registration Images - Noun Project">
              <a:extLst>
                <a:ext uri="{FF2B5EF4-FFF2-40B4-BE49-F238E27FC236}">
                  <a16:creationId xmlns:a16="http://schemas.microsoft.com/office/drawing/2014/main" id="{F19D5ACE-B20F-397D-59FA-AE988247D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112" y="2259773"/>
              <a:ext cx="547786" cy="54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8DA6A1-557C-82C0-7EEE-BBAE465406B3}"/>
                </a:ext>
              </a:extLst>
            </p:cNvPr>
            <p:cNvSpPr txBox="1"/>
            <p:nvPr/>
          </p:nvSpPr>
          <p:spPr>
            <a:xfrm>
              <a:off x="1659055" y="2813262"/>
              <a:ext cx="6144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/>
              </a:lvl1pPr>
            </a:lstStyle>
            <a:p>
              <a:r>
                <a:rPr lang="cs-CZ"/>
                <a:t>OZP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B63DE3-78C7-7871-41EE-5E482190AE01}"/>
              </a:ext>
            </a:extLst>
          </p:cNvPr>
          <p:cNvGrpSpPr/>
          <p:nvPr/>
        </p:nvGrpSpPr>
        <p:grpSpPr>
          <a:xfrm>
            <a:off x="3743970" y="2454200"/>
            <a:ext cx="614459" cy="843410"/>
            <a:chOff x="1348219" y="909180"/>
            <a:chExt cx="614459" cy="843410"/>
          </a:xfrm>
        </p:grpSpPr>
        <p:pic>
          <p:nvPicPr>
            <p:cNvPr id="4" name="Picture 10" descr="Registration Icons - Free SVG &amp; PNG Registration Images - Noun Project">
              <a:extLst>
                <a:ext uri="{FF2B5EF4-FFF2-40B4-BE49-F238E27FC236}">
                  <a16:creationId xmlns:a16="http://schemas.microsoft.com/office/drawing/2014/main" id="{7034A177-997D-9FB5-D961-FB13A9836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219" y="909180"/>
              <a:ext cx="547786" cy="54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EBC407-5EF9-4BF1-DF36-27D368921C7C}"/>
                </a:ext>
              </a:extLst>
            </p:cNvPr>
            <p:cNvSpPr txBox="1"/>
            <p:nvPr/>
          </p:nvSpPr>
          <p:spPr>
            <a:xfrm>
              <a:off x="1348219" y="1444813"/>
              <a:ext cx="6144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b="1"/>
                <a:t>ELDP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EFD371-0788-FA3F-3C08-F30D80E623E5}"/>
              </a:ext>
            </a:extLst>
          </p:cNvPr>
          <p:cNvGrpSpPr/>
          <p:nvPr/>
        </p:nvGrpSpPr>
        <p:grpSpPr>
          <a:xfrm>
            <a:off x="2587595" y="4111304"/>
            <a:ext cx="635058" cy="778399"/>
            <a:chOff x="2700687" y="2486836"/>
            <a:chExt cx="635058" cy="778399"/>
          </a:xfrm>
        </p:grpSpPr>
        <p:pic>
          <p:nvPicPr>
            <p:cNvPr id="11" name="Picture 10" descr="Registration Icons - Free SVG &amp; PNG Registration Images - Noun Project">
              <a:extLst>
                <a:ext uri="{FF2B5EF4-FFF2-40B4-BE49-F238E27FC236}">
                  <a16:creationId xmlns:a16="http://schemas.microsoft.com/office/drawing/2014/main" id="{765ABF95-44D0-DE00-D956-C076FA963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687" y="2486836"/>
              <a:ext cx="547786" cy="54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8DD029-73B2-5218-6F0B-29C97E3D075B}"/>
                </a:ext>
              </a:extLst>
            </p:cNvPr>
            <p:cNvSpPr txBox="1"/>
            <p:nvPr/>
          </p:nvSpPr>
          <p:spPr>
            <a:xfrm>
              <a:off x="2721286" y="2957458"/>
              <a:ext cx="614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/>
                <a:t>ISPV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021974-2C29-D43F-442F-B75897A46CF4}"/>
              </a:ext>
            </a:extLst>
          </p:cNvPr>
          <p:cNvGrpSpPr/>
          <p:nvPr/>
        </p:nvGrpSpPr>
        <p:grpSpPr>
          <a:xfrm>
            <a:off x="1034889" y="4739657"/>
            <a:ext cx="1183434" cy="1002395"/>
            <a:chOff x="3606800" y="3669191"/>
            <a:chExt cx="1183434" cy="1002395"/>
          </a:xfrm>
          <a:noFill/>
        </p:grpSpPr>
        <p:pic>
          <p:nvPicPr>
            <p:cNvPr id="13" name="Picture 10" descr="Registration Icons - Free SVG &amp; PNG Registration Images - Noun Project">
              <a:extLst>
                <a:ext uri="{FF2B5EF4-FFF2-40B4-BE49-F238E27FC236}">
                  <a16:creationId xmlns:a16="http://schemas.microsoft.com/office/drawing/2014/main" id="{8E128F79-D876-7DE1-2053-4D5E58BDD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811" y="3669191"/>
              <a:ext cx="547786" cy="547786"/>
            </a:xfrm>
            <a:prstGeom prst="rect">
              <a:avLst/>
            </a:prstGeom>
            <a:grpFill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073DEF-9BAE-8ED7-F6C6-05A9A2EBEBA0}"/>
                </a:ext>
              </a:extLst>
            </p:cNvPr>
            <p:cNvSpPr txBox="1"/>
            <p:nvPr/>
          </p:nvSpPr>
          <p:spPr>
            <a:xfrm>
              <a:off x="3606800" y="4209921"/>
              <a:ext cx="11834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r>
                <a:rPr lang="cs-CZ"/>
                <a:t>Potvrzení o </a:t>
              </a:r>
              <a:r>
                <a:rPr lang="cs-CZ" err="1"/>
                <a:t>zdan</a:t>
              </a:r>
              <a:r>
                <a:rPr lang="cs-CZ"/>
                <a:t>. příjmech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A58C77-8046-83DA-68C6-3A4C0D839A5C}"/>
              </a:ext>
            </a:extLst>
          </p:cNvPr>
          <p:cNvGrpSpPr/>
          <p:nvPr/>
        </p:nvGrpSpPr>
        <p:grpSpPr>
          <a:xfrm>
            <a:off x="3433984" y="4772756"/>
            <a:ext cx="1373408" cy="934949"/>
            <a:chOff x="1153202" y="3767413"/>
            <a:chExt cx="1405210" cy="9349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6A7896-CEAD-E0EB-444A-399C260C68EF}"/>
                </a:ext>
              </a:extLst>
            </p:cNvPr>
            <p:cNvSpPr txBox="1"/>
            <p:nvPr/>
          </p:nvSpPr>
          <p:spPr>
            <a:xfrm>
              <a:off x="1153202" y="4240697"/>
              <a:ext cx="140521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/>
              </a:lvl1pPr>
            </a:lstStyle>
            <a:p>
              <a:r>
                <a:rPr lang="cs-CZ" sz="1200"/>
                <a:t>Výkaz o úplných nákladech práce</a:t>
              </a:r>
            </a:p>
          </p:txBody>
        </p:sp>
        <p:pic>
          <p:nvPicPr>
            <p:cNvPr id="16" name="Picture 15" descr="Registration Icons - Free SVG &amp; PNG Registration Images - Noun Project">
              <a:extLst>
                <a:ext uri="{FF2B5EF4-FFF2-40B4-BE49-F238E27FC236}">
                  <a16:creationId xmlns:a16="http://schemas.microsoft.com/office/drawing/2014/main" id="{8D9F7109-B6B3-FD25-1A78-8BAD6881D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800" y="3767413"/>
              <a:ext cx="547786" cy="54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8743F-2F28-A8BA-10C7-938D831A4B09}"/>
              </a:ext>
            </a:extLst>
          </p:cNvPr>
          <p:cNvGrpSpPr/>
          <p:nvPr/>
        </p:nvGrpSpPr>
        <p:grpSpPr>
          <a:xfrm>
            <a:off x="2452527" y="3054795"/>
            <a:ext cx="734401" cy="858157"/>
            <a:chOff x="2894101" y="1106870"/>
            <a:chExt cx="734401" cy="858157"/>
          </a:xfrm>
        </p:grpSpPr>
        <p:pic>
          <p:nvPicPr>
            <p:cNvPr id="17" name="Picture 10" descr="Registration Icons - Free SVG &amp; PNG Registration Images - Noun Project">
              <a:extLst>
                <a:ext uri="{FF2B5EF4-FFF2-40B4-BE49-F238E27FC236}">
                  <a16:creationId xmlns:a16="http://schemas.microsoft.com/office/drawing/2014/main" id="{AB4975C6-EF74-0943-FC7D-8A5457725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459" y="1106870"/>
              <a:ext cx="547786" cy="54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08793F-1024-76B9-1D7F-F55A868A3122}"/>
                </a:ext>
              </a:extLst>
            </p:cNvPr>
            <p:cNvSpPr txBox="1"/>
            <p:nvPr/>
          </p:nvSpPr>
          <p:spPr>
            <a:xfrm>
              <a:off x="2894101" y="1657250"/>
              <a:ext cx="7344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/>
              </a:lvl1pPr>
            </a:lstStyle>
            <a:p>
              <a:r>
                <a:rPr lang="cs-CZ"/>
                <a:t>PVPOJ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77C16D6-1350-00AE-5F3F-153DE62131EA}"/>
              </a:ext>
            </a:extLst>
          </p:cNvPr>
          <p:cNvCxnSpPr>
            <a:cxnSpLocks/>
          </p:cNvCxnSpPr>
          <p:nvPr/>
        </p:nvCxnSpPr>
        <p:spPr>
          <a:xfrm flipH="1">
            <a:off x="6094532" y="0"/>
            <a:ext cx="1468" cy="6899288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90795FF-2864-1DE1-2843-04EA2F227843}"/>
              </a:ext>
            </a:extLst>
          </p:cNvPr>
          <p:cNvSpPr/>
          <p:nvPr/>
        </p:nvSpPr>
        <p:spPr>
          <a:xfrm>
            <a:off x="8886440" y="3725169"/>
            <a:ext cx="1337175" cy="1609622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MPSV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0C1292-8037-489F-4134-FA9E4DA71473}"/>
              </a:ext>
            </a:extLst>
          </p:cNvPr>
          <p:cNvSpPr txBox="1"/>
          <p:nvPr/>
        </p:nvSpPr>
        <p:spPr>
          <a:xfrm>
            <a:off x="9078509" y="4960782"/>
            <a:ext cx="99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/>
              <a:t>JMHZ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577562B-1EF1-9E03-8E4D-69C5AF384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9020" y="4112529"/>
            <a:ext cx="875961" cy="875961"/>
          </a:xfrm>
          <a:prstGeom prst="rect">
            <a:avLst/>
          </a:prstGeom>
        </p:spPr>
      </p:pic>
      <p:pic>
        <p:nvPicPr>
          <p:cNvPr id="63" name="Picture 6" descr="Business, company, person icon - Download on Iconfinder">
            <a:extLst>
              <a:ext uri="{FF2B5EF4-FFF2-40B4-BE49-F238E27FC236}">
                <a16:creationId xmlns:a16="http://schemas.microsoft.com/office/drawing/2014/main" id="{5F665681-2D06-0EF4-0891-D5E05759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12" y="4022650"/>
            <a:ext cx="896903" cy="8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Calendar icon. Calendar sign and symbol in line style icon. 11613546 Vector  Art at Vecteezy">
            <a:extLst>
              <a:ext uri="{FF2B5EF4-FFF2-40B4-BE49-F238E27FC236}">
                <a16:creationId xmlns:a16="http://schemas.microsoft.com/office/drawing/2014/main" id="{D2EA928D-49C1-8D20-31DA-968024C5A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01" y="1423515"/>
            <a:ext cx="1047197" cy="104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Rectangle 4105">
            <a:extLst>
              <a:ext uri="{FF2B5EF4-FFF2-40B4-BE49-F238E27FC236}">
                <a16:creationId xmlns:a16="http://schemas.microsoft.com/office/drawing/2014/main" id="{99007AFA-720B-AB49-D6A2-021782B6F824}"/>
              </a:ext>
            </a:extLst>
          </p:cNvPr>
          <p:cNvSpPr/>
          <p:nvPr/>
        </p:nvSpPr>
        <p:spPr>
          <a:xfrm>
            <a:off x="3424250" y="1577850"/>
            <a:ext cx="1192367" cy="5020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0415880-6D15-A11E-3717-4D1D2C6A9953}"/>
              </a:ext>
            </a:extLst>
          </p:cNvPr>
          <p:cNvSpPr/>
          <p:nvPr/>
        </p:nvSpPr>
        <p:spPr>
          <a:xfrm>
            <a:off x="4830744" y="4952614"/>
            <a:ext cx="734401" cy="804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cs-CZ" sz="1200">
                <a:solidFill>
                  <a:schemeClr val="bg1"/>
                </a:solidFill>
                <a:latin typeface="Montserrat Bold" panose="00000800000000000000" pitchFamily="2" charset="-18"/>
              </a:rPr>
              <a:t>ČSÚ</a:t>
            </a:r>
          </a:p>
        </p:txBody>
      </p:sp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EB005CAC-AF81-8ABF-7696-DCBF2E729859}"/>
              </a:ext>
            </a:extLst>
          </p:cNvPr>
          <p:cNvCxnSpPr>
            <a:stCxn id="63" idx="3"/>
            <a:endCxn id="55" idx="1"/>
          </p:cNvCxnSpPr>
          <p:nvPr/>
        </p:nvCxnSpPr>
        <p:spPr>
          <a:xfrm>
            <a:off x="7223815" y="4471102"/>
            <a:ext cx="1662625" cy="5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" name="Picture 10" descr="Registration Icons - Free SVG &amp; PNG Registration Images - Noun Project">
            <a:extLst>
              <a:ext uri="{FF2B5EF4-FFF2-40B4-BE49-F238E27FC236}">
                <a16:creationId xmlns:a16="http://schemas.microsoft.com/office/drawing/2014/main" id="{65B2C1BA-6DBE-12AD-337D-66F65733E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056" y="4149414"/>
            <a:ext cx="547786" cy="5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170B706E-8F9E-5A63-1A23-A53870633918}"/>
              </a:ext>
            </a:extLst>
          </p:cNvPr>
          <p:cNvCxnSpPr>
            <a:cxnSpLocks/>
            <a:stCxn id="55" idx="3"/>
            <a:endCxn id="1055" idx="1"/>
          </p:cNvCxnSpPr>
          <p:nvPr/>
        </p:nvCxnSpPr>
        <p:spPr>
          <a:xfrm flipV="1">
            <a:off x="10223615" y="2564820"/>
            <a:ext cx="1049304" cy="1965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97437D5E-2DED-FAB1-F4AD-174C68B00C24}"/>
              </a:ext>
            </a:extLst>
          </p:cNvPr>
          <p:cNvCxnSpPr>
            <a:cxnSpLocks/>
            <a:stCxn id="55" idx="3"/>
            <a:endCxn id="1058" idx="1"/>
          </p:cNvCxnSpPr>
          <p:nvPr/>
        </p:nvCxnSpPr>
        <p:spPr>
          <a:xfrm flipV="1">
            <a:off x="10223615" y="3494784"/>
            <a:ext cx="1049309" cy="1035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8" name="Straight Connector 4117">
            <a:extLst>
              <a:ext uri="{FF2B5EF4-FFF2-40B4-BE49-F238E27FC236}">
                <a16:creationId xmlns:a16="http://schemas.microsoft.com/office/drawing/2014/main" id="{C843FE80-2DB5-692D-EB47-47BFA158D072}"/>
              </a:ext>
            </a:extLst>
          </p:cNvPr>
          <p:cNvCxnSpPr>
            <a:cxnSpLocks/>
            <a:stCxn id="55" idx="3"/>
            <a:endCxn id="1056" idx="1"/>
          </p:cNvCxnSpPr>
          <p:nvPr/>
        </p:nvCxnSpPr>
        <p:spPr>
          <a:xfrm flipV="1">
            <a:off x="10223615" y="4423307"/>
            <a:ext cx="1044522" cy="106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0" name="Straight Connector 4119">
            <a:extLst>
              <a:ext uri="{FF2B5EF4-FFF2-40B4-BE49-F238E27FC236}">
                <a16:creationId xmlns:a16="http://schemas.microsoft.com/office/drawing/2014/main" id="{8D9F92BF-E8D7-0F5C-4965-D6B3A654F417}"/>
              </a:ext>
            </a:extLst>
          </p:cNvPr>
          <p:cNvCxnSpPr>
            <a:cxnSpLocks/>
            <a:stCxn id="55" idx="3"/>
            <a:endCxn id="1059" idx="1"/>
          </p:cNvCxnSpPr>
          <p:nvPr/>
        </p:nvCxnSpPr>
        <p:spPr>
          <a:xfrm>
            <a:off x="10223615" y="4529980"/>
            <a:ext cx="1049303" cy="838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2" name="Straight Connector 4121">
            <a:extLst>
              <a:ext uri="{FF2B5EF4-FFF2-40B4-BE49-F238E27FC236}">
                <a16:creationId xmlns:a16="http://schemas.microsoft.com/office/drawing/2014/main" id="{408DBEF3-B01E-4B74-5ED6-37966BEEF943}"/>
              </a:ext>
            </a:extLst>
          </p:cNvPr>
          <p:cNvCxnSpPr>
            <a:cxnSpLocks/>
            <a:stCxn id="55" idx="3"/>
            <a:endCxn id="1057" idx="1"/>
          </p:cNvCxnSpPr>
          <p:nvPr/>
        </p:nvCxnSpPr>
        <p:spPr>
          <a:xfrm>
            <a:off x="10223615" y="4529980"/>
            <a:ext cx="1044523" cy="1754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5" name="Picture 2" descr="Calendar icon. Calendar sign and symbol in line style icon. 11613546 Vector  Art at Vecteezy">
            <a:extLst>
              <a:ext uri="{FF2B5EF4-FFF2-40B4-BE49-F238E27FC236}">
                <a16:creationId xmlns:a16="http://schemas.microsoft.com/office/drawing/2014/main" id="{8DCDB40F-8FA7-29EB-BA9F-057E1AB2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66" y="1407648"/>
            <a:ext cx="1047197" cy="104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6" name="Rectangle 4125">
            <a:extLst>
              <a:ext uri="{FF2B5EF4-FFF2-40B4-BE49-F238E27FC236}">
                <a16:creationId xmlns:a16="http://schemas.microsoft.com/office/drawing/2014/main" id="{136F7CAE-5A53-DE5B-ECEF-F21C38F5C12F}"/>
              </a:ext>
            </a:extLst>
          </p:cNvPr>
          <p:cNvSpPr/>
          <p:nvPr/>
        </p:nvSpPr>
        <p:spPr>
          <a:xfrm>
            <a:off x="7458633" y="1577850"/>
            <a:ext cx="1023845" cy="50393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27" name="TextBox 4126">
            <a:extLst>
              <a:ext uri="{FF2B5EF4-FFF2-40B4-BE49-F238E27FC236}">
                <a16:creationId xmlns:a16="http://schemas.microsoft.com/office/drawing/2014/main" id="{D86E999C-0EAB-438B-31B5-7FBF03D054A5}"/>
              </a:ext>
            </a:extLst>
          </p:cNvPr>
          <p:cNvSpPr txBox="1"/>
          <p:nvPr/>
        </p:nvSpPr>
        <p:spPr>
          <a:xfrm>
            <a:off x="7428692" y="2319925"/>
            <a:ext cx="1090363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sz="1600">
                <a:latin typeface="Calibri"/>
                <a:ea typeface="Calibri"/>
                <a:cs typeface="Calibri"/>
              </a:rPr>
              <a:t>Do 20. dne</a:t>
            </a:r>
          </a:p>
        </p:txBody>
      </p:sp>
      <p:pic>
        <p:nvPicPr>
          <p:cNvPr id="1040" name="Picture 16" descr="Free Red X Mark Transparent Background, Download Free Red X Mark  Transparent Background png images, Free ClipArts on Clipart Library">
            <a:extLst>
              <a:ext uri="{FF2B5EF4-FFF2-40B4-BE49-F238E27FC236}">
                <a16:creationId xmlns:a16="http://schemas.microsoft.com/office/drawing/2014/main" id="{1CBBE27C-DA40-E8A0-9397-6FB95225E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48" y="1838882"/>
            <a:ext cx="269004" cy="2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5" name="Picture 16" descr="Free Red X Mark Transparent Background, Download Free Red X Mark  Transparent Background png images, Free ClipArts on Clipart Library">
            <a:extLst>
              <a:ext uri="{FF2B5EF4-FFF2-40B4-BE49-F238E27FC236}">
                <a16:creationId xmlns:a16="http://schemas.microsoft.com/office/drawing/2014/main" id="{D9EB4BF6-1139-D6DA-B050-C759E1AA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09" y="1991356"/>
            <a:ext cx="269004" cy="2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16" descr="Free Red X Mark Transparent Background, Download Free Red X Mark  Transparent Background png images, Free ClipArts on Clipart Library">
            <a:extLst>
              <a:ext uri="{FF2B5EF4-FFF2-40B4-BE49-F238E27FC236}">
                <a16:creationId xmlns:a16="http://schemas.microsoft.com/office/drawing/2014/main" id="{F53CF08F-4892-5851-A3F4-B9DD8400B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93" y="1813371"/>
            <a:ext cx="269004" cy="2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8" name="Picture 4137">
            <a:extLst>
              <a:ext uri="{FF2B5EF4-FFF2-40B4-BE49-F238E27FC236}">
                <a16:creationId xmlns:a16="http://schemas.microsoft.com/office/drawing/2014/main" id="{27474FDF-8780-E81C-F0ED-4CC41C4AC9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88" y="1869629"/>
            <a:ext cx="369333" cy="369333"/>
          </a:xfrm>
          <a:prstGeom prst="rect">
            <a:avLst/>
          </a:prstGeom>
        </p:spPr>
      </p:pic>
      <p:sp>
        <p:nvSpPr>
          <p:cNvPr id="1041" name="Rectangle: Rounded Corners 1040">
            <a:extLst>
              <a:ext uri="{FF2B5EF4-FFF2-40B4-BE49-F238E27FC236}">
                <a16:creationId xmlns:a16="http://schemas.microsoft.com/office/drawing/2014/main" id="{91858FD7-2812-265C-0B63-878A93A28D37}"/>
              </a:ext>
            </a:extLst>
          </p:cNvPr>
          <p:cNvSpPr/>
          <p:nvPr/>
        </p:nvSpPr>
        <p:spPr>
          <a:xfrm>
            <a:off x="2382275" y="749492"/>
            <a:ext cx="874903" cy="44101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latin typeface="+mj-lt"/>
              </a:rPr>
              <a:t>Před</a:t>
            </a:r>
          </a:p>
        </p:txBody>
      </p:sp>
      <p:sp>
        <p:nvSpPr>
          <p:cNvPr id="1042" name="Rectangle: Rounded Corners 1041">
            <a:extLst>
              <a:ext uri="{FF2B5EF4-FFF2-40B4-BE49-F238E27FC236}">
                <a16:creationId xmlns:a16="http://schemas.microsoft.com/office/drawing/2014/main" id="{7E8050E3-621E-524C-6459-43C86F2D2848}"/>
              </a:ext>
            </a:extLst>
          </p:cNvPr>
          <p:cNvSpPr/>
          <p:nvPr/>
        </p:nvSpPr>
        <p:spPr>
          <a:xfrm>
            <a:off x="8687320" y="803313"/>
            <a:ext cx="782378" cy="4410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latin typeface="+mj-lt"/>
              </a:rPr>
              <a:t>Po</a:t>
            </a: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341C60F4-6903-8376-7F4D-8AFC5323D535}"/>
              </a:ext>
            </a:extLst>
          </p:cNvPr>
          <p:cNvSpPr/>
          <p:nvPr/>
        </p:nvSpPr>
        <p:spPr>
          <a:xfrm>
            <a:off x="11272919" y="2162721"/>
            <a:ext cx="734401" cy="8041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cs-CZ" sz="1200">
                <a:solidFill>
                  <a:schemeClr val="bg1"/>
                </a:solidFill>
                <a:latin typeface="Montserrat Bold" panose="00000800000000000000" pitchFamily="2" charset="-18"/>
              </a:rPr>
              <a:t>ČSSZ</a:t>
            </a:r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4E97EE4C-5CB1-E75F-DDBF-58DA98B550D5}"/>
              </a:ext>
            </a:extLst>
          </p:cNvPr>
          <p:cNvSpPr/>
          <p:nvPr/>
        </p:nvSpPr>
        <p:spPr>
          <a:xfrm>
            <a:off x="11268137" y="4021208"/>
            <a:ext cx="734401" cy="804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cs-CZ" sz="1200">
                <a:solidFill>
                  <a:schemeClr val="bg1"/>
                </a:solidFill>
                <a:latin typeface="Montserrat Bold" panose="00000800000000000000" pitchFamily="2" charset="-18"/>
              </a:rPr>
              <a:t>MPSV</a:t>
            </a: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6EF04E4E-41EC-1B54-65A2-2968228996FC}"/>
              </a:ext>
            </a:extLst>
          </p:cNvPr>
          <p:cNvSpPr/>
          <p:nvPr/>
        </p:nvSpPr>
        <p:spPr>
          <a:xfrm>
            <a:off x="11268138" y="5882578"/>
            <a:ext cx="734401" cy="8041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cs-CZ" sz="1200">
                <a:solidFill>
                  <a:schemeClr val="bg1"/>
                </a:solidFill>
                <a:latin typeface="Montserrat Bold"/>
              </a:rPr>
              <a:t>FS</a:t>
            </a:r>
            <a:endParaRPr lang="cs-CZ" sz="1200">
              <a:solidFill>
                <a:schemeClr val="bg1"/>
              </a:solidFill>
              <a:latin typeface="Montserrat Bold" panose="00000800000000000000" pitchFamily="2" charset="-18"/>
            </a:endParaRPr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38351C61-4FA8-BD05-B0D0-3E7399C3346A}"/>
              </a:ext>
            </a:extLst>
          </p:cNvPr>
          <p:cNvSpPr/>
          <p:nvPr/>
        </p:nvSpPr>
        <p:spPr>
          <a:xfrm>
            <a:off x="11272924" y="3092685"/>
            <a:ext cx="734397" cy="8041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cs-CZ" sz="1200">
                <a:solidFill>
                  <a:schemeClr val="bg1"/>
                </a:solidFill>
                <a:latin typeface="Montserrat Bold"/>
              </a:rPr>
              <a:t>ÚP</a:t>
            </a:r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490EC57B-FD28-633D-B40B-AE77D060842F}"/>
              </a:ext>
            </a:extLst>
          </p:cNvPr>
          <p:cNvSpPr/>
          <p:nvPr/>
        </p:nvSpPr>
        <p:spPr>
          <a:xfrm>
            <a:off x="11272918" y="4966022"/>
            <a:ext cx="734401" cy="804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cs-CZ" sz="1200">
                <a:solidFill>
                  <a:schemeClr val="bg1"/>
                </a:solidFill>
                <a:latin typeface="Montserrat Bold" panose="00000800000000000000" pitchFamily="2" charset="-18"/>
              </a:rPr>
              <a:t>ČSÚ</a:t>
            </a:r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4728C3A2-B40B-BC53-72B2-5672B0EE4734}"/>
              </a:ext>
            </a:extLst>
          </p:cNvPr>
          <p:cNvSpPr/>
          <p:nvPr/>
        </p:nvSpPr>
        <p:spPr>
          <a:xfrm>
            <a:off x="979431" y="1577850"/>
            <a:ext cx="1124717" cy="5020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0B6564BD-7778-919C-F762-F42CE026B2D2}"/>
              </a:ext>
            </a:extLst>
          </p:cNvPr>
          <p:cNvSpPr/>
          <p:nvPr/>
        </p:nvSpPr>
        <p:spPr>
          <a:xfrm>
            <a:off x="2178693" y="1577850"/>
            <a:ext cx="1182980" cy="5020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09" name="TextBox 4108">
            <a:extLst>
              <a:ext uri="{FF2B5EF4-FFF2-40B4-BE49-F238E27FC236}">
                <a16:creationId xmlns:a16="http://schemas.microsoft.com/office/drawing/2014/main" id="{B32F5CAB-35EA-1697-C50D-CCA7CC252718}"/>
              </a:ext>
            </a:extLst>
          </p:cNvPr>
          <p:cNvSpPr txBox="1"/>
          <p:nvPr/>
        </p:nvSpPr>
        <p:spPr>
          <a:xfrm>
            <a:off x="7729791" y="4642181"/>
            <a:ext cx="54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/>
              <a:t>DV</a:t>
            </a:r>
          </a:p>
        </p:txBody>
      </p:sp>
      <p:pic>
        <p:nvPicPr>
          <p:cNvPr id="4162" name="Obrázek 16" descr="A blue square with white text&#10;&#10;Description automatically generated">
            <a:extLst>
              <a:ext uri="{FF2B5EF4-FFF2-40B4-BE49-F238E27FC236}">
                <a16:creationId xmlns:a16="http://schemas.microsoft.com/office/drawing/2014/main" id="{99CA5A8A-77D6-379C-3234-00A76703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53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39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4D043-8295-71D6-CD0A-1BDB102C8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F37CD7-5624-71F5-DF64-C9E6D777852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Obrázek 2" descr="Obsah obrázku bílé, černobílá&#10;&#10;Popis byl vytvořen automaticky">
            <a:extLst>
              <a:ext uri="{FF2B5EF4-FFF2-40B4-BE49-F238E27FC236}">
                <a16:creationId xmlns:a16="http://schemas.microsoft.com/office/drawing/2014/main" id="{6D9823DA-0E81-8343-68EB-242A7F51D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666750"/>
            <a:ext cx="36385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CF835758-EED7-7C93-0BB6-71A841650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2700" y="6348413"/>
            <a:ext cx="749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9AF523-D4BB-4E59-BF55-36FBC98292D3}" type="slidenum">
              <a:rPr lang="cs-CZ" altLang="cs-CZ" sz="1200">
                <a:solidFill>
                  <a:schemeClr val="bg1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12" descr="Obsah obrázku žlutá, oranžová, čtverec, Obdélník&#10;&#10;Popis byl vytvořen automaticky">
            <a:extLst>
              <a:ext uri="{FF2B5EF4-FFF2-40B4-BE49-F238E27FC236}">
                <a16:creationId xmlns:a16="http://schemas.microsoft.com/office/drawing/2014/main" id="{D5130850-E0C7-8042-45AB-17F022C72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56" y="3011487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ovéPole 8">
            <a:extLst>
              <a:ext uri="{FF2B5EF4-FFF2-40B4-BE49-F238E27FC236}">
                <a16:creationId xmlns:a16="http://schemas.microsoft.com/office/drawing/2014/main" id="{B85F35D2-76EC-96C0-DE5E-B136B6E18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144" y="2860675"/>
            <a:ext cx="87074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100">
                <a:latin typeface="Montserrat ExtraBold" panose="00000900000000000000" pitchFamily="2" charset="0"/>
                <a:cs typeface="Arial" panose="020B0604020202020204" pitchFamily="34" charset="0"/>
              </a:rPr>
              <a:t>Legislativa</a:t>
            </a:r>
          </a:p>
        </p:txBody>
      </p:sp>
      <p:pic>
        <p:nvPicPr>
          <p:cNvPr id="6152" name="Obrázek 19">
            <a:extLst>
              <a:ext uri="{FF2B5EF4-FFF2-40B4-BE49-F238E27FC236}">
                <a16:creationId xmlns:a16="http://schemas.microsoft.com/office/drawing/2014/main" id="{18A576BA-1AAB-28C7-9F41-573B9494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ovéPole 9">
            <a:extLst>
              <a:ext uri="{FF2B5EF4-FFF2-40B4-BE49-F238E27FC236}">
                <a16:creationId xmlns:a16="http://schemas.microsoft.com/office/drawing/2014/main" id="{CE16B590-081A-EB82-433D-3C54B8B8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217488"/>
            <a:ext cx="2263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latin typeface="Montserrat SemiBold" panose="00000700000000000000" pitchFamily="2" charset="0"/>
                <a:cs typeface="Arial" panose="020B0604020202020204" pitchFamily="34" charset="0"/>
              </a:rPr>
              <a:t>www.mpsv.cz</a:t>
            </a:r>
          </a:p>
        </p:txBody>
      </p:sp>
    </p:spTree>
    <p:extLst>
      <p:ext uri="{BB962C8B-B14F-4D97-AF65-F5344CB8AC3E}">
        <p14:creationId xmlns:p14="http://schemas.microsoft.com/office/powerpoint/2010/main" val="194438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F05B3-7BB1-1DFD-5021-604E38E1D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A30148-D41A-0B5D-5F24-E1073F0774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ovéPole 8">
            <a:extLst>
              <a:ext uri="{FF2B5EF4-FFF2-40B4-BE49-F238E27FC236}">
                <a16:creationId xmlns:a16="http://schemas.microsoft.com/office/drawing/2014/main" id="{0EDD78E1-C34E-1698-CC9C-1DA18A9CC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60" y="730138"/>
            <a:ext cx="9490301" cy="37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1800" b="1" kern="100"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Jednotné měsíční hlášení upravují dva návrhy zákonů:</a:t>
            </a:r>
            <a:endParaRPr lang="en-US" sz="1800" kern="100">
              <a:effectLst/>
              <a:latin typeface="Montserrat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4" name="Obrázek 16">
            <a:extLst>
              <a:ext uri="{FF2B5EF4-FFF2-40B4-BE49-F238E27FC236}">
                <a16:creationId xmlns:a16="http://schemas.microsoft.com/office/drawing/2014/main" id="{ADCE6039-7131-9FEA-517D-1469E5A21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ovéPole 9">
            <a:extLst>
              <a:ext uri="{FF2B5EF4-FFF2-40B4-BE49-F238E27FC236}">
                <a16:creationId xmlns:a16="http://schemas.microsoft.com/office/drawing/2014/main" id="{85CC3C4B-0A65-F6E1-F312-D4A242C61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217488"/>
            <a:ext cx="2263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latin typeface="Montserrat SemiBold" panose="00000700000000000000" pitchFamily="2" charset="0"/>
                <a:cs typeface="Arial" panose="020B0604020202020204" pitchFamily="34" charset="0"/>
              </a:rPr>
              <a:t>www.mpsv.cz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A0CB4A-2589-FD9D-9E7A-78A952ED9DB8}"/>
              </a:ext>
            </a:extLst>
          </p:cNvPr>
          <p:cNvSpPr txBox="1"/>
          <p:nvPr/>
        </p:nvSpPr>
        <p:spPr>
          <a:xfrm>
            <a:off x="2269319" y="15066"/>
            <a:ext cx="400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>
                <a:solidFill>
                  <a:schemeClr val="bg1"/>
                </a:solidFill>
                <a:latin typeface="Montserrat Bold" panose="00000800000000000000" pitchFamily="2" charset="0"/>
              </a:rPr>
              <a:t>Zákony k JMHZ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9BDB94-F4E6-3E75-535C-9CD0A807E685}"/>
              </a:ext>
            </a:extLst>
          </p:cNvPr>
          <p:cNvSpPr/>
          <p:nvPr/>
        </p:nvSpPr>
        <p:spPr>
          <a:xfrm>
            <a:off x="264660" y="3117995"/>
            <a:ext cx="11026639" cy="3222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kern="100" dirty="0">
                <a:solidFill>
                  <a:schemeClr val="tx1"/>
                </a:solidFill>
                <a:ea typeface="Calibri"/>
                <a:cs typeface="Times New Roman"/>
              </a:rPr>
              <a:t>Účinnost k </a:t>
            </a:r>
            <a:r>
              <a:rPr lang="cs-CZ" sz="2000" b="1" kern="100" dirty="0">
                <a:solidFill>
                  <a:schemeClr val="tx1"/>
                </a:solidFill>
                <a:ea typeface="Calibri"/>
                <a:cs typeface="Times New Roman"/>
              </a:rPr>
              <a:t>1. 1. 2026</a:t>
            </a:r>
            <a:r>
              <a:rPr lang="cs-CZ" sz="2000" kern="100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kern="100" dirty="0">
                <a:solidFill>
                  <a:schemeClr val="tx1"/>
                </a:solidFill>
                <a:ea typeface="Calibri"/>
                <a:cs typeface="Times New Roman"/>
              </a:rPr>
              <a:t>Většina povinnosti (např. registrace zaměstnance, zasílání měsíčních hlášení) má posunutou účinnost k </a:t>
            </a:r>
            <a:r>
              <a:rPr lang="cs-CZ" sz="2000" b="1" kern="100" dirty="0">
                <a:solidFill>
                  <a:schemeClr val="tx1"/>
                </a:solidFill>
                <a:ea typeface="Calibri"/>
                <a:cs typeface="Times New Roman"/>
              </a:rPr>
              <a:t>1. 4. 2026</a:t>
            </a:r>
            <a:r>
              <a:rPr lang="cs-CZ" sz="2000" kern="100" dirty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kern="100" dirty="0">
                <a:solidFill>
                  <a:schemeClr val="tx1"/>
                </a:solidFill>
                <a:ea typeface="Calibri"/>
                <a:cs typeface="Times New Roman"/>
              </a:rPr>
              <a:t>Do </a:t>
            </a:r>
            <a:r>
              <a:rPr lang="cs-CZ" sz="2000" b="1" kern="100" dirty="0">
                <a:solidFill>
                  <a:schemeClr val="tx1"/>
                </a:solidFill>
                <a:ea typeface="Calibri"/>
                <a:cs typeface="Times New Roman"/>
              </a:rPr>
              <a:t>30. 4. 2026 </a:t>
            </a:r>
            <a:r>
              <a:rPr lang="cs-CZ" sz="2000" kern="100" dirty="0">
                <a:solidFill>
                  <a:schemeClr val="tx1"/>
                </a:solidFill>
                <a:ea typeface="Calibri"/>
                <a:cs typeface="Times New Roman"/>
              </a:rPr>
              <a:t>povinnost doposlat několik údajů o zaměstnavateli a stávajících zaměstnancích</a:t>
            </a:r>
            <a:endParaRPr lang="cs-CZ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kern="100" dirty="0">
                <a:solidFill>
                  <a:schemeClr val="tx1"/>
                </a:solidFill>
                <a:ea typeface="Calibri"/>
                <a:cs typeface="Times New Roman"/>
              </a:rPr>
              <a:t>Za měsíce </a:t>
            </a:r>
            <a:r>
              <a:rPr lang="cs-CZ" sz="2000" b="1" kern="100" dirty="0">
                <a:solidFill>
                  <a:schemeClr val="tx1"/>
                </a:solidFill>
                <a:ea typeface="Calibri"/>
                <a:cs typeface="Times New Roman"/>
              </a:rPr>
              <a:t>leden až březen 2026 </a:t>
            </a:r>
            <a:r>
              <a:rPr lang="cs-CZ" sz="2000" kern="100" dirty="0">
                <a:solidFill>
                  <a:schemeClr val="tx1"/>
                </a:solidFill>
                <a:ea typeface="Calibri"/>
                <a:cs typeface="Times New Roman"/>
              </a:rPr>
              <a:t>nebudou zaměstnavatelé posílat výkazy pojistného, ale dopošlou měsíční hlášení, a to v období </a:t>
            </a:r>
            <a:r>
              <a:rPr lang="cs-CZ" sz="2000" b="1" kern="100" dirty="0">
                <a:solidFill>
                  <a:schemeClr val="tx1"/>
                </a:solidFill>
                <a:ea typeface="Calibri"/>
                <a:cs typeface="Times New Roman"/>
              </a:rPr>
              <a:t>duben až červen 2026</a:t>
            </a:r>
            <a:r>
              <a:rPr lang="cs-CZ" sz="2000" kern="100" dirty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kern="100" dirty="0">
                <a:solidFill>
                  <a:schemeClr val="tx1"/>
                </a:solidFill>
                <a:ea typeface="Calibri"/>
                <a:cs typeface="Times New Roman"/>
              </a:rPr>
              <a:t>Účinnost </a:t>
            </a:r>
            <a:r>
              <a:rPr lang="cs-CZ" sz="2000" kern="100" dirty="0" err="1">
                <a:solidFill>
                  <a:schemeClr val="tx1"/>
                </a:solidFill>
                <a:ea typeface="Calibri"/>
                <a:cs typeface="Times New Roman"/>
              </a:rPr>
              <a:t>předregistrace</a:t>
            </a:r>
            <a:r>
              <a:rPr lang="cs-CZ" sz="2000" kern="100" dirty="0">
                <a:solidFill>
                  <a:schemeClr val="tx1"/>
                </a:solidFill>
                <a:ea typeface="Calibri"/>
                <a:cs typeface="Times New Roman"/>
              </a:rPr>
              <a:t> k </a:t>
            </a:r>
            <a:r>
              <a:rPr lang="cs-CZ" sz="2000" b="1" kern="100" dirty="0">
                <a:solidFill>
                  <a:schemeClr val="tx1"/>
                </a:solidFill>
                <a:ea typeface="Calibri"/>
                <a:cs typeface="Times New Roman"/>
              </a:rPr>
              <a:t>1. 7. 2026</a:t>
            </a:r>
            <a:endParaRPr lang="en-US" sz="2000" b="1" kern="1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kern="100" dirty="0">
              <a:solidFill>
                <a:schemeClr val="tx1"/>
              </a:solidFill>
              <a:latin typeface="Montserrat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770D5-A03C-9596-CCA7-D6049426833E}"/>
              </a:ext>
            </a:extLst>
          </p:cNvPr>
          <p:cNvSpPr txBox="1"/>
          <p:nvPr/>
        </p:nvSpPr>
        <p:spPr>
          <a:xfrm>
            <a:off x="264660" y="1552951"/>
            <a:ext cx="10660049" cy="15650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Zákon o jednotném měsíčním hlášení zaměstnavatele 323/2025 Sb. </a:t>
            </a:r>
          </a:p>
          <a:p>
            <a:pPr marL="285750" marR="0" lvl="0" indent="-28575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Doprovodný zákon (změna ZNP,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ZoDP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, DŘ,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ZoPoj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,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ZoZ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…) 360/2025 Sb.</a:t>
            </a:r>
          </a:p>
          <a:p>
            <a:pPr marL="285750" marR="0" lvl="0" indent="-28575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kern="0" dirty="0">
                <a:solidFill>
                  <a:srgbClr val="000000"/>
                </a:solidFill>
                <a:latin typeface="Montserrat"/>
                <a:ea typeface="Calibri"/>
                <a:cs typeface="Times New Roman"/>
              </a:rPr>
              <a:t>Nařízení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 vlády 417/2025 Sb.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endParaRPr lang="cs-CZ" sz="1400" noProof="1">
              <a:latin typeface="Montserrat" pitchFamily="2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587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9AAD3-169D-8F75-E13D-374D7323B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31212F3-9435-1E22-A2FD-F735776AF99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ovéPole 8">
            <a:extLst>
              <a:ext uri="{FF2B5EF4-FFF2-40B4-BE49-F238E27FC236}">
                <a16:creationId xmlns:a16="http://schemas.microsoft.com/office/drawing/2014/main" id="{6E297858-A127-A938-D3EC-FB5656051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82" y="1539463"/>
            <a:ext cx="9490301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000" b="1" kern="100" dirty="0"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Zaměstnavatelem je dle zákona o JMHZ zaměstnavatel podle</a:t>
            </a:r>
            <a:endParaRPr lang="en-US" sz="2000" b="1" kern="100" dirty="0">
              <a:effectLst/>
              <a:latin typeface="Montserrat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4" name="Obrázek 16">
            <a:extLst>
              <a:ext uri="{FF2B5EF4-FFF2-40B4-BE49-F238E27FC236}">
                <a16:creationId xmlns:a16="http://schemas.microsoft.com/office/drawing/2014/main" id="{E1659A00-9C48-CAF0-346F-C581CAFA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ovéPole 9">
            <a:extLst>
              <a:ext uri="{FF2B5EF4-FFF2-40B4-BE49-F238E27FC236}">
                <a16:creationId xmlns:a16="http://schemas.microsoft.com/office/drawing/2014/main" id="{AC002ECC-DF4F-CF15-4A13-5998EFAB7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217488"/>
            <a:ext cx="2263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latin typeface="Montserrat SemiBold" panose="00000700000000000000" pitchFamily="2" charset="0"/>
                <a:cs typeface="Arial" panose="020B0604020202020204" pitchFamily="34" charset="0"/>
              </a:rPr>
              <a:t>www.mpsv.cz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71E7D-8E56-95DD-846E-0B51EA52299A}"/>
              </a:ext>
            </a:extLst>
          </p:cNvPr>
          <p:cNvSpPr txBox="1"/>
          <p:nvPr/>
        </p:nvSpPr>
        <p:spPr>
          <a:xfrm>
            <a:off x="2269318" y="15066"/>
            <a:ext cx="679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Montserrat Bold" panose="00000800000000000000" pitchFamily="2" charset="0"/>
              </a:rPr>
              <a:t>Základní pojmy zákona o JMHZ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F7D2B-9386-02C1-0A02-3718CDAA1F69}"/>
              </a:ext>
            </a:extLst>
          </p:cNvPr>
          <p:cNvSpPr txBox="1"/>
          <p:nvPr/>
        </p:nvSpPr>
        <p:spPr>
          <a:xfrm>
            <a:off x="491613" y="2487017"/>
            <a:ext cx="10433096" cy="31146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Zákoníku práce</a:t>
            </a:r>
          </a:p>
          <a:p>
            <a:pPr marL="285750" marR="0" lvl="0" indent="-28575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Zákona o nemocenském pojištění</a:t>
            </a:r>
          </a:p>
          <a:p>
            <a:pPr marL="285750" marR="0" lvl="0" indent="-28575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Zákona o pojistném na soc. zabezpečení (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ZoPoJ</a:t>
            </a: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Calibri"/>
              <a:cs typeface="Times New Roman"/>
            </a:endParaRPr>
          </a:p>
          <a:p>
            <a:pPr marL="285750" marR="0" lvl="0" indent="-28575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dirty="0">
                <a:solidFill>
                  <a:srgbClr val="000000"/>
                </a:solidFill>
                <a:latin typeface="Montserrat"/>
                <a:ea typeface="Calibri"/>
                <a:cs typeface="Times New Roman"/>
              </a:rPr>
              <a:t>Zákona o organizaci a provádění (ZOPSZ)</a:t>
            </a:r>
          </a:p>
          <a:p>
            <a:pPr marL="285750" marR="0" lvl="0" indent="-28575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Zákona o zaměstnanosti</a:t>
            </a:r>
            <a:endParaRPr lang="cs-CZ" sz="2000" dirty="0">
              <a:solidFill>
                <a:srgbClr val="000000"/>
              </a:solidFill>
              <a:latin typeface="Montserrat"/>
              <a:ea typeface="Calibri"/>
              <a:cs typeface="Times New Roman"/>
            </a:endParaRPr>
          </a:p>
          <a:p>
            <a:pPr marR="0" lvl="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Plátce daně z příjmu fyzických osob ze závislé činnosti</a:t>
            </a:r>
          </a:p>
          <a:p>
            <a:endParaRPr lang="cs-CZ" sz="1400" noProof="1">
              <a:latin typeface="Montserrat" pitchFamily="2" charset="0"/>
              <a:ea typeface="Calibri"/>
              <a:cs typeface="Calibri"/>
            </a:endParaRPr>
          </a:p>
          <a:p>
            <a:endParaRPr lang="cs-CZ" sz="1400" noProof="1">
              <a:latin typeface="Montserrat" pitchFamily="2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4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22794-BE51-DA15-54DD-A534DFE91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BF43BA-77E0-BDEE-0A2C-620907C815B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ovéPole 8">
            <a:extLst>
              <a:ext uri="{FF2B5EF4-FFF2-40B4-BE49-F238E27FC236}">
                <a16:creationId xmlns:a16="http://schemas.microsoft.com/office/drawing/2014/main" id="{C9D569F2-AAAA-E2EB-70DB-FAB8756BC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82" y="1539463"/>
            <a:ext cx="9490301" cy="4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000" b="1" kern="100" dirty="0"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Zaměstnancem podle zákona o JMHZ </a:t>
            </a:r>
            <a:r>
              <a:rPr lang="cs-CZ" sz="2000" b="1" kern="100" dirty="0">
                <a:latin typeface="Montserrat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 rozumí zaměstnanec</a:t>
            </a:r>
            <a:r>
              <a:rPr lang="cs-CZ" sz="2000" b="1" kern="100" dirty="0">
                <a:effectLst/>
                <a:latin typeface="Montserrat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podle</a:t>
            </a:r>
            <a:endParaRPr lang="en-US" sz="2000" b="1" kern="100" dirty="0">
              <a:effectLst/>
              <a:latin typeface="Montserrat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4" name="Obrázek 16">
            <a:extLst>
              <a:ext uri="{FF2B5EF4-FFF2-40B4-BE49-F238E27FC236}">
                <a16:creationId xmlns:a16="http://schemas.microsoft.com/office/drawing/2014/main" id="{19148A06-E582-1981-9346-C2FCFD53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ovéPole 9">
            <a:extLst>
              <a:ext uri="{FF2B5EF4-FFF2-40B4-BE49-F238E27FC236}">
                <a16:creationId xmlns:a16="http://schemas.microsoft.com/office/drawing/2014/main" id="{AC496836-7BA8-261F-186F-4B127B7DE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217488"/>
            <a:ext cx="2263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latin typeface="Montserrat SemiBold" panose="00000700000000000000" pitchFamily="2" charset="0"/>
                <a:cs typeface="Arial" panose="020B0604020202020204" pitchFamily="34" charset="0"/>
              </a:rPr>
              <a:t>www.mpsv.cz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1139F-A047-752B-384B-4F13D85D7032}"/>
              </a:ext>
            </a:extLst>
          </p:cNvPr>
          <p:cNvSpPr txBox="1"/>
          <p:nvPr/>
        </p:nvSpPr>
        <p:spPr>
          <a:xfrm>
            <a:off x="2269318" y="15066"/>
            <a:ext cx="679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Montserrat Bold" panose="00000800000000000000" pitchFamily="2" charset="0"/>
              </a:rPr>
              <a:t>Základní pojmy zákona o JMHZ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8EAEB-D1B8-CDE6-A57E-B55848CEEDA7}"/>
              </a:ext>
            </a:extLst>
          </p:cNvPr>
          <p:cNvSpPr txBox="1"/>
          <p:nvPr/>
        </p:nvSpPr>
        <p:spPr>
          <a:xfrm>
            <a:off x="471948" y="2487017"/>
            <a:ext cx="10452761" cy="3559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Zákoníku práce</a:t>
            </a:r>
          </a:p>
          <a:p>
            <a:pPr marL="285750" marR="0" lvl="0" indent="-28575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Zákona o nemocenském pojištění</a:t>
            </a:r>
          </a:p>
          <a:p>
            <a:pPr marL="285750" marR="0" lvl="0" indent="-28575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Zákona o pojistném na soc. zabezpečení</a:t>
            </a:r>
          </a:p>
          <a:p>
            <a:pPr marR="0" lvl="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dirty="0">
                <a:solidFill>
                  <a:srgbClr val="000000"/>
                </a:solidFill>
                <a:latin typeface="Montserrat"/>
                <a:ea typeface="Calibri"/>
                <a:cs typeface="Times New Roman"/>
              </a:rPr>
              <a:t>Fyzická osoba s účastí na důchodovém pojištění  podle ZOPSZ</a:t>
            </a: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Calibri"/>
              <a:cs typeface="Times New Roman"/>
            </a:endParaRPr>
          </a:p>
          <a:p>
            <a:pPr marR="0" lvl="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dirty="0">
                <a:solidFill>
                  <a:srgbClr val="000000"/>
                </a:solidFill>
                <a:latin typeface="Montserrat"/>
                <a:ea typeface="Calibri"/>
                <a:cs typeface="Times New Roman"/>
              </a:rPr>
              <a:t>Poplatník daně z příjmu fyzických osob ze závislé činnosti</a:t>
            </a:r>
          </a:p>
          <a:p>
            <a:pPr marR="0" lvl="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000" dirty="0">
              <a:solidFill>
                <a:srgbClr val="000000"/>
              </a:solidFill>
              <a:latin typeface="Montserrat"/>
              <a:ea typeface="Calibri"/>
              <a:cs typeface="Times New Roman"/>
            </a:endParaRPr>
          </a:p>
          <a:p>
            <a:pPr marR="0" lvl="0" algn="just" defTabSz="914400" rtl="0" eaLnBrk="0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dirty="0">
                <a:solidFill>
                  <a:srgbClr val="000000"/>
                </a:solidFill>
                <a:latin typeface="Montserrat"/>
                <a:ea typeface="Calibri"/>
                <a:cs typeface="Times New Roman"/>
              </a:rPr>
              <a:t>Okruh osob je ŠIRŠÍ než v zákoně o nemocenském pojištění</a:t>
            </a:r>
          </a:p>
          <a:p>
            <a:endParaRPr lang="cs-CZ" sz="1400" noProof="1">
              <a:latin typeface="Montserrat" pitchFamily="2" charset="0"/>
              <a:ea typeface="Calibri"/>
              <a:cs typeface="Calibri"/>
            </a:endParaRPr>
          </a:p>
          <a:p>
            <a:endParaRPr lang="cs-CZ" sz="1400" noProof="1">
              <a:latin typeface="Montserrat" pitchFamily="2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0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RESIZE" val="Yes"/>
  <p:tag name="LLEFT" val=" 210.125"/>
  <p:tag name="LTOP" val=" 469.875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7ea39f-ce98-4c88-ad1d-dd74f4706504">
      <Terms xmlns="http://schemas.microsoft.com/office/infopath/2007/PartnerControls"/>
    </lcf76f155ced4ddcb4097134ff3c332f>
    <TaxCatchAll xmlns="0866c0e8-0be8-4df1-bc25-272ecd6a5821" xsi:nil="true"/>
    <SharedWithUsers xmlns="0866c0e8-0be8-4df1-bc25-272ecd6a5821">
      <UserInfo>
        <DisplayName>Kufa Robert Ing.,Ph.D., MBA (Ext)</DisplayName>
        <AccountId>80</AccountId>
        <AccountType/>
      </UserInfo>
      <UserInfo>
        <DisplayName>Machanec Tomáš Ing., MBA (MPSV)</DisplayName>
        <AccountId>111</AccountId>
        <AccountType/>
      </UserInfo>
      <UserInfo>
        <DisplayName>Zamrzlová Lenka Mgr. (MPSV)</DisplayName>
        <AccountId>135</AccountId>
        <AccountType/>
      </UserInfo>
      <UserInfo>
        <DisplayName>Hrabalová Bohdana Ing. (MPSV)</DisplayName>
        <AccountId>115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2BC129C83B941B1B6759A241668B1" ma:contentTypeVersion="14" ma:contentTypeDescription="Vytvoří nový dokument" ma:contentTypeScope="" ma:versionID="26077b42b0416437db0ad1d2114953a2">
  <xsd:schema xmlns:xsd="http://www.w3.org/2001/XMLSchema" xmlns:xs="http://www.w3.org/2001/XMLSchema" xmlns:p="http://schemas.microsoft.com/office/2006/metadata/properties" xmlns:ns2="447ea39f-ce98-4c88-ad1d-dd74f4706504" xmlns:ns3="0866c0e8-0be8-4df1-bc25-272ecd6a5821" targetNamespace="http://schemas.microsoft.com/office/2006/metadata/properties" ma:root="true" ma:fieldsID="b185e0325775b6e6648622ddcbdd327e" ns2:_="" ns3:_="">
    <xsd:import namespace="447ea39f-ce98-4c88-ad1d-dd74f4706504"/>
    <xsd:import namespace="0866c0e8-0be8-4df1-bc25-272ecd6a5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ea39f-ce98-4c88-ad1d-dd74f4706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3a5444fd-db5b-4ab5-80f2-69994aca1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6c0e8-0be8-4df1-bc25-272ecd6a582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6ac3944-3755-4082-b999-f19a72242b36}" ma:internalName="TaxCatchAll" ma:showField="CatchAllData" ma:web="0866c0e8-0be8-4df1-bc25-272ecd6a58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11D2D-1092-4022-89BF-D8CBD355E2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FC94BB-F6A6-4870-8743-57227ABD414E}">
  <ds:schemaRefs>
    <ds:schemaRef ds:uri="http://purl.org/dc/terms/"/>
    <ds:schemaRef ds:uri="http://www.w3.org/XML/1998/namespace"/>
    <ds:schemaRef ds:uri="http://purl.org/dc/dcmitype/"/>
    <ds:schemaRef ds:uri="447ea39f-ce98-4c88-ad1d-dd74f470650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866c0e8-0be8-4df1-bc25-272ecd6a582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6476E71-9ED2-4211-81B5-EE980ADDA0E4}">
  <ds:schemaRefs>
    <ds:schemaRef ds:uri="0866c0e8-0be8-4df1-bc25-272ecd6a5821"/>
    <ds:schemaRef ds:uri="447ea39f-ce98-4c88-ad1d-dd74f47065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dabdd9c0-bacd-4324-a424-22a9ba9ac877}" enabled="0" method="" siteId="{dabdd9c0-bacd-4324-a424-22a9ba9ac8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2811</Words>
  <Application>Microsoft Office PowerPoint</Application>
  <PresentationFormat>Širokoúhlá obrazovka</PresentationFormat>
  <Paragraphs>839</Paragraphs>
  <Slides>25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40" baseType="lpstr">
      <vt:lpstr>Arial</vt:lpstr>
      <vt:lpstr>Arial Black</vt:lpstr>
      <vt:lpstr>Ariel</vt:lpstr>
      <vt:lpstr>Calibri</vt:lpstr>
      <vt:lpstr>Calibri Light</vt:lpstr>
      <vt:lpstr>Helvetica</vt:lpstr>
      <vt:lpstr>Montserrat</vt:lpstr>
      <vt:lpstr>Montserrat Bold</vt:lpstr>
      <vt:lpstr>Montserrat ExtraBold</vt:lpstr>
      <vt:lpstr>Montserrat Medium</vt:lpstr>
      <vt:lpstr>Montserrat SemiBold</vt:lpstr>
      <vt:lpstr>Tahoma</vt:lpstr>
      <vt:lpstr>Wingdings</vt:lpstr>
      <vt:lpstr>Motiv Office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Zichova</dc:creator>
  <cp:lastModifiedBy>Zemanová Adéla PhDr. (MPSV)</cp:lastModifiedBy>
  <cp:revision>12</cp:revision>
  <dcterms:created xsi:type="dcterms:W3CDTF">2023-10-30T13:32:40Z</dcterms:created>
  <dcterms:modified xsi:type="dcterms:W3CDTF">2025-12-04T08:21:24Z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0x0101006DC2BC129C83B941B1B6759A241668B1</vt:lpwstr>
  </property>
  <property fmtid="{D5CDD505-2E9C-101B-9397-08002B2CF9AE}" pid="3" name="MediaServiceImageTags">
    <vt:lpwstr/>
  </property>
</Properties>
</file>